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comments/comment1.xml" ContentType="application/vnd.openxmlformats-officedocument.presentationml.comments+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6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Lst>
  <p:sldSz cx="12192000" cy="6858000"/>
  <p:notesSz cx="6858000" cy="9144000"/>
  <p:embeddedFontLst>
    <p:embeddedFont>
      <p:font typeface="Poppins" panose="00000500000000000000" pitchFamily="2" charset="0"/>
      <p:regular r:id="rId63"/>
      <p:bold r:id="rId64"/>
      <p:italic r:id="rId65"/>
      <p:boldItalic r:id="rId66"/>
    </p:embeddedFont>
  </p:embeddedFontLst>
  <p:custDataLst>
    <p:tags r:id="rId6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0" roundtripDataSignature="AMtx7mhBWXO73pif2aJ0gawOSxrsH+E2p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k shobhana" initials=""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4.fntdata"/><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gs" Target="tags/tag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70" Type="http://customschemas.google.com/relationships/presentationmetadata" Target="meta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3.fntdata"/><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5-06-20T07:21:24.516" idx="6">
    <p:pos x="6000" y="0"/>
    <p:text>@ID, give this smart art in the 2nd frame.</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mPh2m7U"/>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4ad791831b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g34ad791831b_0_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a:solidFill>
                <a:srgbClr val="00B0F0"/>
              </a:solidFill>
              <a:highlight>
                <a:srgbClr val="FFFF00"/>
              </a:highlight>
            </a:endParaRPr>
          </a:p>
        </p:txBody>
      </p:sp>
      <p:sp>
        <p:nvSpPr>
          <p:cNvPr id="118" name="Google Shape;118;g34ad791831b_0_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VO as the heading appears: Let us understand this with the help of an example. </a:t>
            </a:r>
            <a:endParaRPr/>
          </a:p>
          <a:p>
            <a:pPr marL="457200" marR="0" lvl="0" indent="-228600" algn="l" rtl="0">
              <a:lnSpc>
                <a:spcPct val="100000"/>
              </a:lnSpc>
              <a:spcBef>
                <a:spcPts val="0"/>
              </a:spcBef>
              <a:spcAft>
                <a:spcPts val="0"/>
              </a:spcAft>
              <a:buClr>
                <a:srgbClr val="000000"/>
              </a:buClr>
              <a:buSzPts val="1400"/>
              <a:buFont typeface="Arial"/>
              <a:buNone/>
            </a:pPr>
            <a:r>
              <a:rPr lang="en-US"/>
              <a:t>VO (at the end): Click next to watch a video.</a:t>
            </a:r>
            <a:endParaRPr/>
          </a:p>
        </p:txBody>
      </p:sp>
      <p:sp>
        <p:nvSpPr>
          <p:cNvPr id="227" name="Google Shape;227;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0" algn="l" rtl="0">
              <a:lnSpc>
                <a:spcPct val="115000"/>
              </a:lnSpc>
              <a:spcBef>
                <a:spcPts val="0"/>
              </a:spcBef>
              <a:spcAft>
                <a:spcPts val="0"/>
              </a:spcAft>
              <a:buClr>
                <a:schemeClr val="dk1"/>
              </a:buClr>
              <a:buSzPts val="1100"/>
              <a:buFont typeface="Arial"/>
              <a:buNone/>
            </a:pPr>
            <a:r>
              <a:rPr lang="en-US"/>
              <a:t>VO as the heading appears: Reflect on your learning so far. </a:t>
            </a:r>
            <a:endParaRPr/>
          </a:p>
        </p:txBody>
      </p:sp>
      <p:sp>
        <p:nvSpPr>
          <p:cNvPr id="238" name="Google Shape;238;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VO as the heading appears: Let us now learn about mission alignment.</a:t>
            </a:r>
            <a:endParaRPr/>
          </a:p>
          <a:p>
            <a:pPr marL="0" lvl="0" indent="0" algn="l" rtl="0">
              <a:lnSpc>
                <a:spcPct val="100000"/>
              </a:lnSpc>
              <a:spcBef>
                <a:spcPts val="0"/>
              </a:spcBef>
              <a:spcAft>
                <a:spcPts val="0"/>
              </a:spcAft>
              <a:buClr>
                <a:schemeClr val="dk1"/>
              </a:buClr>
              <a:buSzPts val="1400"/>
              <a:buFont typeface="Arial"/>
              <a:buNone/>
            </a:pPr>
            <a:r>
              <a:rPr lang="en-US"/>
              <a:t>VO at the end: Click next to watch a video to understand why a mission drifts.</a:t>
            </a:r>
            <a:endParaRPr/>
          </a:p>
        </p:txBody>
      </p:sp>
      <p:sp>
        <p:nvSpPr>
          <p:cNvPr id="256" name="Google Shape;25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VO as the heading appears: So, what is mission lock-in? Let’s explore.</a:t>
            </a:r>
            <a:endParaRPr/>
          </a:p>
        </p:txBody>
      </p:sp>
      <p:sp>
        <p:nvSpPr>
          <p:cNvPr id="284" name="Google Shape;284;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VO as the heading appears: Designing a mission lock-in involves the following. - legal structures, governance mechanisms, charter and values integration. Click on each tab to learn what each entails.</a:t>
            </a:r>
            <a:endParaRPr/>
          </a:p>
        </p:txBody>
      </p:sp>
      <p:sp>
        <p:nvSpPr>
          <p:cNvPr id="297" name="Google Shape;297;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VO as the heading appears: After mission lock-in, what is the next step in mission alignment? Listen to this conversation!</a:t>
            </a:r>
            <a:endParaRPr/>
          </a:p>
        </p:txBody>
      </p:sp>
      <p:sp>
        <p:nvSpPr>
          <p:cNvPr id="327" name="Google Shape;327;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VO as the heading appears: So, what are the double and triple bottom lines?   </a:t>
            </a:r>
            <a:endParaRPr/>
          </a:p>
          <a:p>
            <a:pPr marL="457200" marR="0" lvl="0" indent="-228600" algn="l" rtl="0">
              <a:lnSpc>
                <a:spcPct val="100000"/>
              </a:lnSpc>
              <a:spcBef>
                <a:spcPts val="0"/>
              </a:spcBef>
              <a:spcAft>
                <a:spcPts val="0"/>
              </a:spcAft>
              <a:buClr>
                <a:srgbClr val="000000"/>
              </a:buClr>
              <a:buSzPts val="1400"/>
              <a:buFont typeface="Arial"/>
              <a:buNone/>
            </a:pPr>
            <a:r>
              <a:rPr lang="en-US"/>
              <a:t>VO after the para: Click on each tab to learn more!</a:t>
            </a:r>
            <a:endParaRPr/>
          </a:p>
        </p:txBody>
      </p:sp>
      <p:sp>
        <p:nvSpPr>
          <p:cNvPr id="341" name="Google Shape;341;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8" name="Google Shape;358;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1" name="Google Shape;391;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 name="Google Shape;434;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VO as the heading appears: But the big question is how to measure double and triple bottom lines?</a:t>
            </a:r>
            <a:endParaRPr/>
          </a:p>
          <a:p>
            <a:pPr marL="457200" marR="0" lvl="0" indent="-228600" algn="l" rtl="0">
              <a:lnSpc>
                <a:spcPct val="100000"/>
              </a:lnSpc>
              <a:spcBef>
                <a:spcPts val="0"/>
              </a:spcBef>
              <a:spcAft>
                <a:spcPts val="0"/>
              </a:spcAft>
              <a:buClr>
                <a:srgbClr val="000000"/>
              </a:buClr>
              <a:buSzPts val="1400"/>
              <a:buFont typeface="Arial"/>
              <a:buNone/>
            </a:pPr>
            <a:r>
              <a:rPr lang="en-US"/>
              <a:t>VO after the 4 points: Click on the button to learn how to measure double and triple bottom lines.</a:t>
            </a:r>
            <a:endParaRPr/>
          </a:p>
        </p:txBody>
      </p:sp>
      <p:sp>
        <p:nvSpPr>
          <p:cNvPr id="435" name="Google Shape;435;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highlight>
                  <a:srgbClr val="FFFF00"/>
                </a:highlight>
              </a:rPr>
              <a:t>VO (at the start of the slide): Welcome to Module 2: </a:t>
            </a:r>
            <a:r>
              <a:rPr lang="en-US" b="0" i="0" u="none" strike="noStrike">
                <a:latin typeface="Poppins"/>
                <a:ea typeface="Poppins"/>
                <a:cs typeface="Poppins"/>
                <a:sym typeface="Poppins"/>
              </a:rPr>
              <a:t>Designing and Building Social Ventures</a:t>
            </a:r>
            <a:endParaRPr/>
          </a:p>
        </p:txBody>
      </p:sp>
      <p:sp>
        <p:nvSpPr>
          <p:cNvPr id="124" name="Google Shape;12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VO as the heading appears: To learn to align a mission, consider this example:</a:t>
            </a:r>
            <a:endParaRPr/>
          </a:p>
          <a:p>
            <a:pPr marL="457200" marR="0" lvl="0" indent="-228600" algn="l" rtl="0">
              <a:lnSpc>
                <a:spcPct val="100000"/>
              </a:lnSpc>
              <a:spcBef>
                <a:spcPts val="0"/>
              </a:spcBef>
              <a:spcAft>
                <a:spcPts val="0"/>
              </a:spcAft>
              <a:buClr>
                <a:srgbClr val="000000"/>
              </a:buClr>
              <a:buSzPts val="1400"/>
              <a:buFont typeface="Arial"/>
              <a:buNone/>
            </a:pPr>
            <a:r>
              <a:rPr lang="en-US"/>
              <a:t>VO at the end: This is how mission alignment becomes real.</a:t>
            </a:r>
            <a:endParaRPr/>
          </a:p>
        </p:txBody>
      </p:sp>
      <p:sp>
        <p:nvSpPr>
          <p:cNvPr id="460" name="Google Shape;460;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0" algn="l" rtl="0">
              <a:lnSpc>
                <a:spcPct val="115000"/>
              </a:lnSpc>
              <a:spcBef>
                <a:spcPts val="0"/>
              </a:spcBef>
              <a:spcAft>
                <a:spcPts val="0"/>
              </a:spcAft>
              <a:buClr>
                <a:schemeClr val="dk1"/>
              </a:buClr>
              <a:buSzPts val="1100"/>
              <a:buFont typeface="Arial"/>
              <a:buNone/>
            </a:pPr>
            <a:r>
              <a:rPr lang="en-US"/>
              <a:t>VO as the heading appears: Reflect on your learning so far. </a:t>
            </a:r>
            <a:endParaRPr/>
          </a:p>
        </p:txBody>
      </p:sp>
      <p:sp>
        <p:nvSpPr>
          <p:cNvPr id="491" name="Google Shape;491;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0" name="Google Shape;51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VO (as the heading appears): Let us move on to the next section: Lean Startup and Early-Stage Validation</a:t>
            </a:r>
            <a:endParaRPr/>
          </a:p>
          <a:p>
            <a:pPr marL="0" lvl="0" indent="0" algn="l" rtl="0">
              <a:lnSpc>
                <a:spcPct val="100000"/>
              </a:lnSpc>
              <a:spcBef>
                <a:spcPts val="0"/>
              </a:spcBef>
              <a:spcAft>
                <a:spcPts val="0"/>
              </a:spcAft>
              <a:buSzPts val="1400"/>
              <a:buNone/>
            </a:pPr>
            <a:r>
              <a:rPr lang="en-US"/>
              <a:t>VO at the end: Click next to learn more!</a:t>
            </a:r>
            <a:endParaRPr/>
          </a:p>
        </p:txBody>
      </p:sp>
      <p:sp>
        <p:nvSpPr>
          <p:cNvPr id="511" name="Google Shape;51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 name="Google Shape;520;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VO after the para: This is where we need lean startup and early stage validation. But what are these terms?</a:t>
            </a:r>
            <a:endParaRPr/>
          </a:p>
        </p:txBody>
      </p:sp>
      <p:sp>
        <p:nvSpPr>
          <p:cNvPr id="521" name="Google Shape;521;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3" name="Google Shape;533;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VO </a:t>
            </a: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1"/>
                  </a:ext>
                </a:extLst>
              </a:rPr>
              <a:t>at the end</a:t>
            </a:r>
            <a:r>
              <a:rPr lang="en-US"/>
              <a:t>: Click next to know more about these principles!</a:t>
            </a:r>
            <a:endParaRPr/>
          </a:p>
        </p:txBody>
      </p:sp>
      <p:sp>
        <p:nvSpPr>
          <p:cNvPr id="534" name="Google Shape;534;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8" name="Google Shape;558;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VO as the heading appears: Here are the steps to a lean startup. Click on each</a:t>
            </a: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3"/>
                  </a:ext>
                </a:extLst>
              </a:rPr>
              <a:t> tab to understand </a:t>
            </a:r>
            <a:r>
              <a:rPr lang="en-US"/>
              <a:t>what they mean.</a:t>
            </a:r>
            <a:endParaRPr/>
          </a:p>
          <a:p>
            <a:pPr marL="457200" marR="0" lvl="0" indent="-228600" algn="l" rtl="0">
              <a:lnSpc>
                <a:spcPct val="100000"/>
              </a:lnSpc>
              <a:spcBef>
                <a:spcPts val="0"/>
              </a:spcBef>
              <a:spcAft>
                <a:spcPts val="0"/>
              </a:spcAft>
              <a:buClr>
                <a:srgbClr val="000000"/>
              </a:buClr>
              <a:buSzPts val="1400"/>
              <a:buFont typeface="Arial"/>
              <a:buNone/>
            </a:pPr>
            <a:r>
              <a:rPr lang="en-US"/>
              <a:t>VO at the end: Click next to watch a video and connect better!</a:t>
            </a:r>
            <a:endParaRPr/>
          </a:p>
        </p:txBody>
      </p:sp>
      <p:sp>
        <p:nvSpPr>
          <p:cNvPr id="559" name="Google Shape;559;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3" name="Google Shape;583;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VO (as the heading appears): Let us move on to the next section: Models for social impact and scale.</a:t>
            </a:r>
            <a:endParaRPr/>
          </a:p>
          <a:p>
            <a:pPr marL="0" lvl="0" indent="0" algn="l" rtl="0">
              <a:lnSpc>
                <a:spcPct val="100000"/>
              </a:lnSpc>
              <a:spcBef>
                <a:spcPts val="0"/>
              </a:spcBef>
              <a:spcAft>
                <a:spcPts val="0"/>
              </a:spcAft>
              <a:buSzPts val="1400"/>
              <a:buNone/>
            </a:pPr>
            <a:r>
              <a:rPr lang="en-US"/>
              <a:t>VO at the end: Click next to begin with.</a:t>
            </a:r>
            <a:endParaRPr/>
          </a:p>
        </p:txBody>
      </p:sp>
      <p:sp>
        <p:nvSpPr>
          <p:cNvPr id="589" name="Google Shape;589;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8" name="Google Shape;598;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VO after the paragraph:The different models used by enterprises are:</a:t>
            </a:r>
            <a:endParaRPr/>
          </a:p>
          <a:p>
            <a:pPr marL="0" lvl="0" indent="0" algn="l" rtl="0">
              <a:lnSpc>
                <a:spcPct val="100000"/>
              </a:lnSpc>
              <a:spcBef>
                <a:spcPts val="0"/>
              </a:spcBef>
              <a:spcAft>
                <a:spcPts val="0"/>
              </a:spcAft>
              <a:buSzPts val="1400"/>
              <a:buNone/>
            </a:pPr>
            <a:r>
              <a:rPr lang="en-US"/>
              <a:t>VO at the end: Click next to learn more!</a:t>
            </a:r>
            <a:endParaRPr/>
          </a:p>
        </p:txBody>
      </p:sp>
      <p:sp>
        <p:nvSpPr>
          <p:cNvPr id="599" name="Google Shape;599;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5" name="Google Shape;62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VO: (at the start of the slide): We have come to the end of this Unit. Try out this quiz to assess how well you have learnt so far.</a:t>
            </a:r>
            <a:endParaRPr/>
          </a:p>
        </p:txBody>
      </p:sp>
      <p:sp>
        <p:nvSpPr>
          <p:cNvPr id="626" name="Google Shape;62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4" name="Google Shape;13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7" name="Google Shape;63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latin typeface="Arial"/>
                <a:ea typeface="Arial"/>
                <a:cs typeface="Arial"/>
                <a:sym typeface="Arial"/>
              </a:rPr>
              <a:t>VO (at the end): Once you complete the practical work click next to move on.</a:t>
            </a:r>
            <a:endParaRPr/>
          </a:p>
        </p:txBody>
      </p:sp>
      <p:sp>
        <p:nvSpPr>
          <p:cNvPr id="638" name="Google Shape;63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t>VO (as the heading appears) Unit 2.2: </a:t>
            </a:r>
            <a:r>
              <a:rPr lang="en-US">
                <a:latin typeface="Poppins"/>
                <a:ea typeface="Poppins"/>
                <a:cs typeface="Poppins"/>
                <a:sym typeface="Poppins"/>
              </a:rPr>
              <a:t>Financial Planning and Resource Mobilisation</a:t>
            </a:r>
            <a:r>
              <a:rPr lang="en-US"/>
              <a:t>. And here are the key learning outcomes.</a:t>
            </a:r>
            <a:endParaRPr/>
          </a:p>
        </p:txBody>
      </p:sp>
      <p:sp>
        <p:nvSpPr>
          <p:cNvPr id="646" name="Google Shape;64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4" name="Google Shape;65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2" name="Google Shape;662;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 VO as the heading appears: Let us begin by understanding revenue models for social enterprises.</a:t>
            </a:r>
            <a:endParaRPr/>
          </a:p>
        </p:txBody>
      </p:sp>
      <p:sp>
        <p:nvSpPr>
          <p:cNvPr id="663" name="Google Shape;663;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2" name="Google Shape;672;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VO at the end: This is where the need for revenue model arises. Click next to explore some of the revenue models.</a:t>
            </a:r>
            <a:endParaRPr/>
          </a:p>
        </p:txBody>
      </p:sp>
      <p:sp>
        <p:nvSpPr>
          <p:cNvPr id="673" name="Google Shape;673;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VO as the heading appears: Some of the most important revenue models are: </a:t>
            </a:r>
            <a:endParaRPr/>
          </a:p>
          <a:p>
            <a:pPr marL="457200" marR="0" lvl="0" indent="-228600" algn="l" rtl="0">
              <a:lnSpc>
                <a:spcPct val="100000"/>
              </a:lnSpc>
              <a:spcBef>
                <a:spcPts val="0"/>
              </a:spcBef>
              <a:spcAft>
                <a:spcPts val="0"/>
              </a:spcAft>
              <a:buClr>
                <a:srgbClr val="000000"/>
              </a:buClr>
              <a:buSzPts val="1400"/>
              <a:buFont typeface="Arial"/>
              <a:buNone/>
            </a:pPr>
            <a:r>
              <a:rPr lang="en-US"/>
              <a:t>VO at the end: Click next to know more about each model.</a:t>
            </a:r>
            <a:endParaRPr/>
          </a:p>
        </p:txBody>
      </p:sp>
      <p:sp>
        <p:nvSpPr>
          <p:cNvPr id="682" name="Google Shape;682;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2" name="Google Shape;702;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VO as the heading appears: Let’s dive deeper into how revenue models function on the ground. </a:t>
            </a:r>
            <a:endParaRPr/>
          </a:p>
          <a:p>
            <a:pPr marL="457200" marR="0" lvl="0" indent="-228600" algn="l" rtl="0">
              <a:lnSpc>
                <a:spcPct val="100000"/>
              </a:lnSpc>
              <a:spcBef>
                <a:spcPts val="0"/>
              </a:spcBef>
              <a:spcAft>
                <a:spcPts val="0"/>
              </a:spcAft>
              <a:buClr>
                <a:srgbClr val="000000"/>
              </a:buClr>
              <a:buSzPts val="1400"/>
              <a:buFont typeface="Arial"/>
              <a:buNone/>
            </a:pPr>
            <a:r>
              <a:rPr lang="en-US"/>
              <a:t>VO at the end: Click on the </a:t>
            </a: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8"/>
                  </a:ext>
                </a:extLst>
              </a:rPr>
              <a:t>button</a:t>
            </a:r>
            <a:r>
              <a:rPr lang="en-US"/>
              <a:t> to learn more.</a:t>
            </a:r>
            <a:endParaRPr/>
          </a:p>
        </p:txBody>
      </p:sp>
      <p:sp>
        <p:nvSpPr>
          <p:cNvPr id="703" name="Google Shape;703;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2" name="Google Shape;712;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VO as the heading appears: It’s time now to pause and ponder.</a:t>
            </a:r>
            <a:endParaRPr/>
          </a:p>
        </p:txBody>
      </p:sp>
      <p:sp>
        <p:nvSpPr>
          <p:cNvPr id="713" name="Google Shape;713;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4" name="Google Shape;724;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VO as the heading appears: Let us now learn about ‘Fundraising Strategies’.</a:t>
            </a:r>
            <a:endParaRPr/>
          </a:p>
          <a:p>
            <a:pPr marL="0" lvl="0" indent="0" algn="l" rtl="0">
              <a:lnSpc>
                <a:spcPct val="100000"/>
              </a:lnSpc>
              <a:spcBef>
                <a:spcPts val="0"/>
              </a:spcBef>
              <a:spcAft>
                <a:spcPts val="0"/>
              </a:spcAft>
              <a:buSzPts val="1400"/>
              <a:buNone/>
            </a:pPr>
            <a:r>
              <a:rPr lang="en-US"/>
              <a:t>VO as the end: Click next to learn more.</a:t>
            </a:r>
            <a:endParaRPr/>
          </a:p>
        </p:txBody>
      </p:sp>
      <p:sp>
        <p:nvSpPr>
          <p:cNvPr id="725" name="Google Shape;725;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4" name="Google Shape;734;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VO after the 2</a:t>
            </a:r>
            <a:r>
              <a:rPr lang="en-US" baseline="30000"/>
              <a:t>nd</a:t>
            </a:r>
            <a:r>
              <a:rPr lang="en-US"/>
              <a:t> para: Early-stage social enterprises look at fundraising channels which are:</a:t>
            </a:r>
            <a:endParaRPr/>
          </a:p>
          <a:p>
            <a:pPr marL="457200" marR="0" lvl="0" indent="-228600" algn="l" rtl="0">
              <a:lnSpc>
                <a:spcPct val="100000"/>
              </a:lnSpc>
              <a:spcBef>
                <a:spcPts val="0"/>
              </a:spcBef>
              <a:spcAft>
                <a:spcPts val="0"/>
              </a:spcAft>
              <a:buClr>
                <a:srgbClr val="000000"/>
              </a:buClr>
              <a:buSzPts val="1400"/>
              <a:buFont typeface="Arial"/>
              <a:buNone/>
            </a:pPr>
            <a:r>
              <a:rPr lang="en-US"/>
              <a:t>VO at the end: </a:t>
            </a: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2"/>
                  </a:ext>
                </a:extLst>
              </a:rPr>
              <a:t>Click </a:t>
            </a:r>
            <a:r>
              <a:rPr lang="en-US"/>
              <a:t>on the button to learn more.</a:t>
            </a:r>
            <a:endParaRPr/>
          </a:p>
        </p:txBody>
      </p:sp>
      <p:sp>
        <p:nvSpPr>
          <p:cNvPr id="735" name="Google Shape;735;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VO (as the heading appears) Unit 2.1: </a:t>
            </a:r>
            <a:r>
              <a:rPr lang="en-US" sz="1800" b="0" i="0" u="none" strike="noStrike">
                <a:solidFill>
                  <a:srgbClr val="000000"/>
                </a:solidFill>
                <a:latin typeface="Poppins"/>
                <a:ea typeface="Poppins"/>
                <a:cs typeface="Poppins"/>
                <a:sym typeface="Poppins"/>
              </a:rPr>
              <a:t>Business Model Development</a:t>
            </a:r>
            <a:r>
              <a:rPr lang="en-US" b="0"/>
              <a:t>. </a:t>
            </a:r>
            <a:r>
              <a:rPr lang="en-US"/>
              <a:t>And here are the key learning outcomes.</a:t>
            </a:r>
            <a:endParaRPr/>
          </a:p>
          <a:p>
            <a:pPr marL="0" lvl="0" indent="0" algn="l" rtl="0">
              <a:lnSpc>
                <a:spcPct val="100000"/>
              </a:lnSpc>
              <a:spcBef>
                <a:spcPts val="0"/>
              </a:spcBef>
              <a:spcAft>
                <a:spcPts val="0"/>
              </a:spcAft>
              <a:buSzPts val="1400"/>
              <a:buNone/>
            </a:pPr>
            <a:endParaRPr/>
          </a:p>
        </p:txBody>
      </p:sp>
      <p:sp>
        <p:nvSpPr>
          <p:cNvPr id="148" name="Google Shape;14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4" name="Google Shape;764;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VO as the heading appears: Time now to think and reflect.</a:t>
            </a:r>
            <a:endParaRPr/>
          </a:p>
        </p:txBody>
      </p:sp>
      <p:sp>
        <p:nvSpPr>
          <p:cNvPr id="765" name="Google Shape;765;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5" name="Google Shape;775;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VO at the end: Click next to delve more into it.</a:t>
            </a:r>
            <a:endParaRPr/>
          </a:p>
        </p:txBody>
      </p:sp>
      <p:sp>
        <p:nvSpPr>
          <p:cNvPr id="776" name="Google Shape;776;p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VO as the heading appears: Budgeting and costing are crucial as…</a:t>
            </a:r>
            <a:endParaRPr/>
          </a:p>
        </p:txBody>
      </p:sp>
      <p:sp>
        <p:nvSpPr>
          <p:cNvPr id="785" name="Google Shape;785;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7" name="Google Shape;797;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VO at the end: Click next  to look at the key elements of startup budgeting.</a:t>
            </a:r>
            <a:endParaRPr/>
          </a:p>
        </p:txBody>
      </p:sp>
      <p:sp>
        <p:nvSpPr>
          <p:cNvPr id="798" name="Google Shape;798;p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2" name="Google Shape;822;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VO after the para: Costs include:</a:t>
            </a:r>
            <a:endParaRPr/>
          </a:p>
        </p:txBody>
      </p:sp>
      <p:sp>
        <p:nvSpPr>
          <p:cNvPr id="823" name="Google Shape;823;p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6" name="Google Shape;846;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VO as the heading appears: Click on the button to understand the concept through a scenario!</a:t>
            </a:r>
            <a:endParaRPr/>
          </a:p>
        </p:txBody>
      </p:sp>
      <p:sp>
        <p:nvSpPr>
          <p:cNvPr id="847" name="Google Shape;847;p8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5" name="Google Shape;855;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VO at the end: Click "Next" to watch a video and connect better !</a:t>
            </a:r>
            <a:endParaRPr/>
          </a:p>
        </p:txBody>
      </p:sp>
      <p:sp>
        <p:nvSpPr>
          <p:cNvPr id="856" name="Google Shape;856;p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6" name="Google Shape;866;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VO after the para: These can be divided into:</a:t>
            </a:r>
            <a:endParaRPr/>
          </a:p>
          <a:p>
            <a:pPr marL="457200" marR="0" lvl="0" indent="-228600" algn="l" rtl="0">
              <a:lnSpc>
                <a:spcPct val="100000"/>
              </a:lnSpc>
              <a:spcBef>
                <a:spcPts val="0"/>
              </a:spcBef>
              <a:spcAft>
                <a:spcPts val="0"/>
              </a:spcAft>
              <a:buClr>
                <a:srgbClr val="000000"/>
              </a:buClr>
              <a:buSzPts val="1400"/>
              <a:buFont typeface="Arial"/>
              <a:buNone/>
            </a:pPr>
            <a:r>
              <a:rPr lang="en-US"/>
              <a:t>VO after displaying all the points: Click next to know more about each type.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867" name="Google Shape;867;p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a:t>VO (as the heading appears): Here is a short podcast on IFMs to discuss an example.</a:t>
            </a:r>
            <a:endParaRPr/>
          </a:p>
          <a:p>
            <a:pPr marL="457200" lvl="0" indent="-228600" algn="l" rtl="0">
              <a:lnSpc>
                <a:spcPct val="100000"/>
              </a:lnSpc>
              <a:spcBef>
                <a:spcPts val="0"/>
              </a:spcBef>
              <a:spcAft>
                <a:spcPts val="0"/>
              </a:spcAft>
              <a:buClr>
                <a:schemeClr val="dk1"/>
              </a:buClr>
              <a:buSzPts val="1400"/>
              <a:buFont typeface="Arial"/>
              <a:buNone/>
            </a:pPr>
            <a:r>
              <a:rPr lang="en-US"/>
              <a:t>VO at the end (after the pdf): Click on the audio button to listen!</a:t>
            </a:r>
            <a:endParaRPr/>
          </a:p>
        </p:txBody>
      </p:sp>
      <p:sp>
        <p:nvSpPr>
          <p:cNvPr id="888" name="Google Shape;888;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7" name="Google Shape;897;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VO: (at the start of the slide): We have come to the end of this Unit. Try out this quiz to assess how well you have learnt so far.</a:t>
            </a:r>
            <a:endParaRPr/>
          </a:p>
        </p:txBody>
      </p:sp>
      <p:sp>
        <p:nvSpPr>
          <p:cNvPr id="898" name="Google Shape;898;p9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VO as the heading appears: Let us begin with understanding what business model development is.</a:t>
            </a:r>
            <a:endParaRPr/>
          </a:p>
        </p:txBody>
      </p:sp>
      <p:sp>
        <p:nvSpPr>
          <p:cNvPr id="157" name="Google Shape;15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9" name="Google Shape;90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latin typeface="Arial"/>
                <a:ea typeface="Arial"/>
                <a:cs typeface="Arial"/>
                <a:sym typeface="Arial"/>
              </a:rPr>
              <a:t>VO (at the end): Once you complete the practical work click next to move on.</a:t>
            </a:r>
            <a:endParaRPr/>
          </a:p>
          <a:p>
            <a:pPr marL="0" lvl="0" indent="0" algn="l" rtl="0">
              <a:lnSpc>
                <a:spcPct val="100000"/>
              </a:lnSpc>
              <a:spcBef>
                <a:spcPts val="0"/>
              </a:spcBef>
              <a:spcAft>
                <a:spcPts val="0"/>
              </a:spcAft>
              <a:buSzPts val="1400"/>
              <a:buNone/>
            </a:pPr>
            <a:endParaRPr/>
          </a:p>
        </p:txBody>
      </p:sp>
      <p:sp>
        <p:nvSpPr>
          <p:cNvPr id="910" name="Google Shape;91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VO (on the module outline page): You have now completed all the units of this module. Click next to look at the gist of the entire learning of this module.</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917" name="Google Shape;91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3" name="Google Shape;923;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VO (after the heading): Attempt these questions to assess your learning of the entire module.</a:t>
            </a:r>
            <a:endParaRPr sz="1100">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100">
                <a:latin typeface="Arial"/>
                <a:ea typeface="Arial"/>
                <a:cs typeface="Arial"/>
                <a:sym typeface="Arial"/>
              </a:rPr>
              <a:t>VO(at the end of the assessment): Well done! You have completed this module.</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928" name="Google Shape;92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5" name="Google Shape;935;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0" name="Google Shape;940;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p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5" name="Google Shape;945;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0" name="Google Shape;95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7" name="Google Shape;957;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4" name="Google Shape;96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VO as the heading appears: Let’s understand Business Model Canvas in more detail.</a:t>
            </a:r>
            <a:endParaRPr/>
          </a:p>
        </p:txBody>
      </p:sp>
      <p:sp>
        <p:nvSpPr>
          <p:cNvPr id="166" name="Google Shape;166;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194" name="Google Shape;194;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VO as the heading appears: What are the core components of BMC?</a:t>
            </a:r>
            <a:endParaRPr/>
          </a:p>
          <a:p>
            <a:pPr marL="457200" marR="0" lvl="0" indent="-228600" algn="l" rtl="0">
              <a:lnSpc>
                <a:spcPct val="100000"/>
              </a:lnSpc>
              <a:spcBef>
                <a:spcPts val="0"/>
              </a:spcBef>
              <a:spcAft>
                <a:spcPts val="0"/>
              </a:spcAft>
              <a:buClr>
                <a:srgbClr val="000000"/>
              </a:buClr>
              <a:buSzPts val="1400"/>
              <a:buFont typeface="Arial"/>
              <a:buNone/>
            </a:pPr>
            <a:r>
              <a:rPr lang="en-US"/>
              <a:t>VO (at the end): Click next to learn about each pointer in some detail.</a:t>
            </a:r>
            <a:endParaRPr/>
          </a:p>
        </p:txBody>
      </p:sp>
      <p:sp>
        <p:nvSpPr>
          <p:cNvPr id="204" name="Google Shape;204;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3"/>
        <p:cNvGrpSpPr/>
        <p:nvPr/>
      </p:nvGrpSpPr>
      <p:grpSpPr>
        <a:xfrm>
          <a:off x="0" y="0"/>
          <a:ext cx="0" cy="0"/>
          <a:chOff x="0" y="0"/>
          <a:chExt cx="0" cy="0"/>
        </a:xfrm>
      </p:grpSpPr>
      <p:pic>
        <p:nvPicPr>
          <p:cNvPr id="14" name="Google Shape;14;g34ad791831b_0_129"/>
          <p:cNvPicPr preferRelativeResize="0"/>
          <p:nvPr/>
        </p:nvPicPr>
        <p:blipFill rotWithShape="1">
          <a:blip r:embed="rId2">
            <a:alphaModFix/>
          </a:blip>
          <a:srcRect/>
          <a:stretch/>
        </p:blipFill>
        <p:spPr>
          <a:xfrm>
            <a:off x="0" y="0"/>
            <a:ext cx="12192000" cy="6858001"/>
          </a:xfrm>
          <a:prstGeom prst="rect">
            <a:avLst/>
          </a:prstGeom>
          <a:noFill/>
          <a:ln>
            <a:noFill/>
          </a:ln>
        </p:spPr>
      </p:pic>
      <p:pic>
        <p:nvPicPr>
          <p:cNvPr id="15" name="Google Shape;15;g34ad791831b_0_129"/>
          <p:cNvPicPr preferRelativeResize="0"/>
          <p:nvPr/>
        </p:nvPicPr>
        <p:blipFill rotWithShape="1">
          <a:blip r:embed="rId3">
            <a:alphaModFix/>
          </a:blip>
          <a:srcRect/>
          <a:stretch/>
        </p:blipFill>
        <p:spPr>
          <a:xfrm>
            <a:off x="11425382" y="138474"/>
            <a:ext cx="603033" cy="542247"/>
          </a:xfrm>
          <a:prstGeom prst="rect">
            <a:avLst/>
          </a:prstGeom>
          <a:noFill/>
          <a:ln>
            <a:noFill/>
          </a:ln>
        </p:spPr>
      </p:pic>
      <p:pic>
        <p:nvPicPr>
          <p:cNvPr id="16" name="Google Shape;16;g34ad791831b_0_129"/>
          <p:cNvPicPr preferRelativeResize="0"/>
          <p:nvPr/>
        </p:nvPicPr>
        <p:blipFill rotWithShape="1">
          <a:blip r:embed="rId4">
            <a:alphaModFix/>
          </a:blip>
          <a:srcRect/>
          <a:stretch/>
        </p:blipFill>
        <p:spPr>
          <a:xfrm>
            <a:off x="163585" y="138475"/>
            <a:ext cx="1451154" cy="5425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47"/>
        <p:cNvGrpSpPr/>
        <p:nvPr/>
      </p:nvGrpSpPr>
      <p:grpSpPr>
        <a:xfrm>
          <a:off x="0" y="0"/>
          <a:ext cx="0" cy="0"/>
          <a:chOff x="0" y="0"/>
          <a:chExt cx="0" cy="0"/>
        </a:xfrm>
      </p:grpSpPr>
      <p:sp>
        <p:nvSpPr>
          <p:cNvPr id="48" name="Google Shape;48;p2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1"/>
        <p:cNvGrpSpPr/>
        <p:nvPr/>
      </p:nvGrpSpPr>
      <p:grpSpPr>
        <a:xfrm>
          <a:off x="0" y="0"/>
          <a:ext cx="0" cy="0"/>
          <a:chOff x="0" y="0"/>
          <a:chExt cx="0" cy="0"/>
        </a:xfrm>
      </p:grpSpPr>
      <p:sp>
        <p:nvSpPr>
          <p:cNvPr id="52" name="Google Shape;52;p2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4" name="Google Shape;54;p2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57"/>
        <p:cNvGrpSpPr/>
        <p:nvPr/>
      </p:nvGrpSpPr>
      <p:grpSpPr>
        <a:xfrm>
          <a:off x="0" y="0"/>
          <a:ext cx="0" cy="0"/>
          <a:chOff x="0" y="0"/>
          <a:chExt cx="0" cy="0"/>
        </a:xfrm>
      </p:grpSpPr>
      <p:sp>
        <p:nvSpPr>
          <p:cNvPr id="58" name="Google Shape;58;p24"/>
          <p:cNvSpPr/>
          <p:nvPr/>
        </p:nvSpPr>
        <p:spPr>
          <a:xfrm>
            <a:off x="0" y="0"/>
            <a:ext cx="12192000" cy="4572001"/>
          </a:xfrm>
          <a:prstGeom prst="rect">
            <a:avLst/>
          </a:prstGeom>
          <a:solidFill>
            <a:srgbClr val="1D9AA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24"/>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24"/>
          <p:cNvSpPr txBox="1">
            <a:spLocks noGrp="1"/>
          </p:cNvSpPr>
          <p:nvPr>
            <p:ph type="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4"/>
          <p:cNvSpPr txBox="1">
            <a:spLocks noGrp="1"/>
          </p:cNvSpPr>
          <p:nvPr>
            <p:ph type="body"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62" name="Google Shape;62;p2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65" name="Google Shape;65;p24"/>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6"/>
        <p:cNvGrpSpPr/>
        <p:nvPr/>
      </p:nvGrpSpPr>
      <p:grpSpPr>
        <a:xfrm>
          <a:off x="0" y="0"/>
          <a:ext cx="0" cy="0"/>
          <a:chOff x="0" y="0"/>
          <a:chExt cx="0" cy="0"/>
        </a:xfrm>
      </p:grpSpPr>
      <p:sp>
        <p:nvSpPr>
          <p:cNvPr id="67" name="Google Shape;67;p25"/>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5"/>
          <p:cNvSpPr txBox="1">
            <a:spLocks noGrp="1"/>
          </p:cNvSpPr>
          <p:nvPr>
            <p:ph type="body" idx="1"/>
          </p:nvPr>
        </p:nvSpPr>
        <p:spPr>
          <a:xfrm>
            <a:off x="1024127"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9" name="Google Shape;69;p25"/>
          <p:cNvSpPr txBox="1">
            <a:spLocks noGrp="1"/>
          </p:cNvSpPr>
          <p:nvPr>
            <p:ph type="body" idx="2"/>
          </p:nvPr>
        </p:nvSpPr>
        <p:spPr>
          <a:xfrm>
            <a:off x="5989320" y="2286000"/>
            <a:ext cx="4754880" cy="402336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0" name="Google Shape;70;p2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3"/>
        <p:cNvGrpSpPr/>
        <p:nvPr/>
      </p:nvGrpSpPr>
      <p:grpSpPr>
        <a:xfrm>
          <a:off x="0" y="0"/>
          <a:ext cx="0" cy="0"/>
          <a:chOff x="0" y="0"/>
          <a:chExt cx="0" cy="0"/>
        </a:xfrm>
      </p:grpSpPr>
      <p:sp>
        <p:nvSpPr>
          <p:cNvPr id="74" name="Google Shape;74;p2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6"/>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76" name="Google Shape;76;p26"/>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7" name="Google Shape;77;p26"/>
          <p:cNvSpPr txBox="1">
            <a:spLocks noGrp="1"/>
          </p:cNvSpPr>
          <p:nvPr>
            <p:ph type="body" idx="3"/>
          </p:nvPr>
        </p:nvSpPr>
        <p:spPr>
          <a:xfrm>
            <a:off x="599088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78" name="Google Shape;78;p26"/>
          <p:cNvSpPr txBox="1">
            <a:spLocks noGrp="1"/>
          </p:cNvSpPr>
          <p:nvPr>
            <p:ph type="body" idx="4"/>
          </p:nvPr>
        </p:nvSpPr>
        <p:spPr>
          <a:xfrm>
            <a:off x="5990888" y="2967788"/>
            <a:ext cx="4754880" cy="3341572"/>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 name="Google Shape;79;p26"/>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6"/>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2"/>
        <p:cNvGrpSpPr/>
        <p:nvPr/>
      </p:nvGrpSpPr>
      <p:grpSpPr>
        <a:xfrm>
          <a:off x="0" y="0"/>
          <a:ext cx="0" cy="0"/>
          <a:chOff x="0" y="0"/>
          <a:chExt cx="0" cy="0"/>
        </a:xfrm>
      </p:grpSpPr>
      <p:sp>
        <p:nvSpPr>
          <p:cNvPr id="83" name="Google Shape;83;p27"/>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7"/>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7"/>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7"/>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7"/>
        <p:cNvGrpSpPr/>
        <p:nvPr/>
      </p:nvGrpSpPr>
      <p:grpSpPr>
        <a:xfrm>
          <a:off x="0" y="0"/>
          <a:ext cx="0" cy="0"/>
          <a:chOff x="0" y="0"/>
          <a:chExt cx="0" cy="0"/>
        </a:xfrm>
      </p:grpSpPr>
      <p:sp>
        <p:nvSpPr>
          <p:cNvPr id="88" name="Google Shape;88;p28"/>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4000"/>
              <a:buFont typeface="Twentieth Century"/>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28"/>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normAutofit/>
          </a:bodyPr>
          <a:lstStyle>
            <a:lvl1pPr marL="457200" lvl="0" indent="-381000" algn="l">
              <a:lnSpc>
                <a:spcPct val="90000"/>
              </a:lnSpc>
              <a:spcBef>
                <a:spcPts val="1200"/>
              </a:spcBef>
              <a:spcAft>
                <a:spcPts val="0"/>
              </a:spcAft>
              <a:buSzPts val="2400"/>
              <a:buChar char=" "/>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90" name="Google Shape;90;p28"/>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normAutofit/>
          </a:bodyPr>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91" name="Google Shape;91;p28"/>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8"/>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8"/>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94"/>
        <p:cNvGrpSpPr/>
        <p:nvPr/>
      </p:nvGrpSpPr>
      <p:grpSpPr>
        <a:xfrm>
          <a:off x="0" y="0"/>
          <a:ext cx="0" cy="0"/>
          <a:chOff x="0" y="0"/>
          <a:chExt cx="0" cy="0"/>
        </a:xfrm>
      </p:grpSpPr>
      <p:sp>
        <p:nvSpPr>
          <p:cNvPr id="95" name="Google Shape;95;p29"/>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29"/>
          <p:cNvSpPr>
            <a:spLocks noGrp="1"/>
          </p:cNvSpPr>
          <p:nvPr>
            <p:ph type="pic" idx="2"/>
          </p:nvPr>
        </p:nvSpPr>
        <p:spPr>
          <a:xfrm>
            <a:off x="0" y="-1"/>
            <a:ext cx="12188952" cy="4572000"/>
          </a:xfrm>
          <a:prstGeom prst="rect">
            <a:avLst/>
          </a:prstGeom>
          <a:solidFill>
            <a:srgbClr val="76CEEF"/>
          </a:solidFill>
          <a:ln>
            <a:noFill/>
          </a:ln>
        </p:spPr>
      </p:sp>
      <p:sp>
        <p:nvSpPr>
          <p:cNvPr id="97" name="Google Shape;97;p29"/>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98" name="Google Shape;98;p29"/>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29"/>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9"/>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101" name="Google Shape;101;p29"/>
          <p:cNvCxnSpPr/>
          <p:nvPr/>
        </p:nvCxnSpPr>
        <p:spPr>
          <a:xfrm rot="10800000">
            <a:off x="8386843" y="5264106"/>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2"/>
        <p:cNvGrpSpPr/>
        <p:nvPr/>
      </p:nvGrpSpPr>
      <p:grpSpPr>
        <a:xfrm>
          <a:off x="0" y="0"/>
          <a:ext cx="0" cy="0"/>
          <a:chOff x="0" y="0"/>
          <a:chExt cx="0" cy="0"/>
        </a:xfrm>
      </p:grpSpPr>
      <p:sp>
        <p:nvSpPr>
          <p:cNvPr id="103" name="Google Shape;103;p3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30"/>
          <p:cNvSpPr txBox="1">
            <a:spLocks noGrp="1"/>
          </p:cNvSpPr>
          <p:nvPr>
            <p:ph type="body" idx="1"/>
          </p:nvPr>
        </p:nvSpPr>
        <p:spPr>
          <a:xfrm rot="5400000">
            <a:off x="3872485" y="-562356"/>
            <a:ext cx="4023360" cy="9720073"/>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05" name="Google Shape;105;p3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3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3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08"/>
        <p:cNvGrpSpPr/>
        <p:nvPr/>
      </p:nvGrpSpPr>
      <p:grpSpPr>
        <a:xfrm>
          <a:off x="0" y="0"/>
          <a:ext cx="0" cy="0"/>
          <a:chOff x="0" y="0"/>
          <a:chExt cx="0" cy="0"/>
        </a:xfrm>
      </p:grpSpPr>
      <p:sp>
        <p:nvSpPr>
          <p:cNvPr id="109" name="Google Shape;109;p31"/>
          <p:cNvSpPr txBox="1">
            <a:spLocks noGrp="1"/>
          </p:cNvSpPr>
          <p:nvPr>
            <p:ph type="title"/>
          </p:nvPr>
        </p:nvSpPr>
        <p:spPr>
          <a:xfrm rot="5400000">
            <a:off x="7334251" y="2152650"/>
            <a:ext cx="5410200" cy="2628900"/>
          </a:xfrm>
          <a:prstGeom prst="rect">
            <a:avLst/>
          </a:prstGeom>
          <a:noFill/>
          <a:ln>
            <a:noFill/>
          </a:ln>
        </p:spPr>
        <p:txBody>
          <a:bodyPr spcFirstLastPara="1" wrap="square" lIns="45700" tIns="91425" rIns="45700" bIns="91425" anchor="ctr" anchorCtr="0">
            <a:norm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31"/>
          <p:cNvSpPr txBox="1">
            <a:spLocks noGrp="1"/>
          </p:cNvSpPr>
          <p:nvPr>
            <p:ph type="body" idx="1"/>
          </p:nvPr>
        </p:nvSpPr>
        <p:spPr>
          <a:xfrm rot="5400000">
            <a:off x="2076451" y="-323850"/>
            <a:ext cx="5410200" cy="758190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11" name="Google Shape;111;p3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3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3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114" name="Google Shape;114;p31"/>
          <p:cNvCxnSpPr/>
          <p:nvPr/>
        </p:nvCxnSpPr>
        <p:spPr>
          <a:xfrm rot="10800000">
            <a:off x="10058400" y="59263"/>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8"/>
        <p:cNvGrpSpPr/>
        <p:nvPr/>
      </p:nvGrpSpPr>
      <p:grpSpPr>
        <a:xfrm>
          <a:off x="0" y="0"/>
          <a:ext cx="0" cy="0"/>
          <a:chOff x="0" y="0"/>
          <a:chExt cx="0" cy="0"/>
        </a:xfrm>
      </p:grpSpPr>
      <p:pic>
        <p:nvPicPr>
          <p:cNvPr id="19" name="Google Shape;19;g34ad791831b_0_134"/>
          <p:cNvPicPr preferRelativeResize="0"/>
          <p:nvPr/>
        </p:nvPicPr>
        <p:blipFill rotWithShape="1">
          <a:blip r:embed="rId2">
            <a:alphaModFix/>
          </a:blip>
          <a:srcRect/>
          <a:stretch/>
        </p:blipFill>
        <p:spPr>
          <a:xfrm>
            <a:off x="0" y="0"/>
            <a:ext cx="12192000" cy="6858001"/>
          </a:xfrm>
          <a:prstGeom prst="rect">
            <a:avLst/>
          </a:prstGeom>
          <a:noFill/>
          <a:ln>
            <a:noFill/>
          </a:ln>
        </p:spPr>
      </p:pic>
      <p:pic>
        <p:nvPicPr>
          <p:cNvPr id="20" name="Google Shape;20;g34ad791831b_0_134"/>
          <p:cNvPicPr preferRelativeResize="0"/>
          <p:nvPr/>
        </p:nvPicPr>
        <p:blipFill rotWithShape="1">
          <a:blip r:embed="rId3">
            <a:alphaModFix/>
          </a:blip>
          <a:srcRect/>
          <a:stretch/>
        </p:blipFill>
        <p:spPr>
          <a:xfrm>
            <a:off x="11425382" y="138474"/>
            <a:ext cx="603033" cy="542247"/>
          </a:xfrm>
          <a:prstGeom prst="rect">
            <a:avLst/>
          </a:prstGeom>
          <a:noFill/>
          <a:ln>
            <a:noFill/>
          </a:ln>
        </p:spPr>
      </p:pic>
      <p:pic>
        <p:nvPicPr>
          <p:cNvPr id="21" name="Google Shape;21;g34ad791831b_0_134"/>
          <p:cNvPicPr preferRelativeResize="0"/>
          <p:nvPr/>
        </p:nvPicPr>
        <p:blipFill rotWithShape="1">
          <a:blip r:embed="rId4">
            <a:alphaModFix/>
          </a:blip>
          <a:srcRect/>
          <a:stretch/>
        </p:blipFill>
        <p:spPr>
          <a:xfrm>
            <a:off x="163585" y="138475"/>
            <a:ext cx="1451154" cy="54256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4"/>
        <p:cNvGrpSpPr/>
        <p:nvPr/>
      </p:nvGrpSpPr>
      <p:grpSpPr>
        <a:xfrm>
          <a:off x="0" y="0"/>
          <a:ext cx="0" cy="0"/>
          <a:chOff x="0" y="0"/>
          <a:chExt cx="0" cy="0"/>
        </a:xfrm>
      </p:grpSpPr>
      <p:sp>
        <p:nvSpPr>
          <p:cNvPr id="25" name="Google Shape;25;g34ad791831b_0_140"/>
          <p:cNvSpPr txBox="1">
            <a:spLocks noGrp="1"/>
          </p:cNvSpPr>
          <p:nvPr>
            <p:ph type="title"/>
          </p:nvPr>
        </p:nvSpPr>
        <p:spPr>
          <a:xfrm>
            <a:off x="1024128" y="471509"/>
            <a:ext cx="4389000" cy="1737300"/>
          </a:xfrm>
          <a:prstGeom prst="rect">
            <a:avLst/>
          </a:prstGeom>
          <a:noFill/>
          <a:ln>
            <a:noFill/>
          </a:ln>
        </p:spPr>
        <p:txBody>
          <a:bodyPr spcFirstLastPara="1" wrap="square" lIns="91425" tIns="45700" rIns="91425" bIns="45700" anchor="ctr" anchorCtr="0">
            <a:noAutofit/>
          </a:bodyPr>
          <a:lstStyle>
            <a:lvl1pPr marR="0" lvl="0" algn="l" rtl="0">
              <a:lnSpc>
                <a:spcPct val="80000"/>
              </a:lnSpc>
              <a:spcBef>
                <a:spcPts val="0"/>
              </a:spcBef>
              <a:spcAft>
                <a:spcPts val="0"/>
              </a:spcAft>
              <a:buClr>
                <a:srgbClr val="0C0C0C"/>
              </a:buClr>
              <a:buSzPts val="4000"/>
              <a:buFont typeface="Twentieth Century"/>
              <a:buNone/>
              <a:defRPr sz="4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 name="Google Shape;26;g34ad791831b_0_140"/>
          <p:cNvSpPr txBox="1">
            <a:spLocks noGrp="1"/>
          </p:cNvSpPr>
          <p:nvPr>
            <p:ph type="body" idx="1"/>
          </p:nvPr>
        </p:nvSpPr>
        <p:spPr>
          <a:xfrm>
            <a:off x="5715000" y="822960"/>
            <a:ext cx="5678400" cy="5184600"/>
          </a:xfrm>
          <a:prstGeom prst="rect">
            <a:avLst/>
          </a:prstGeom>
          <a:noFill/>
          <a:ln>
            <a:noFill/>
          </a:ln>
        </p:spPr>
        <p:txBody>
          <a:bodyPr spcFirstLastPara="1" wrap="square" lIns="45700" tIns="45700" rIns="45700" bIns="45700" anchor="t" anchorCtr="0">
            <a:normAutofit/>
          </a:bodyPr>
          <a:lstStyle>
            <a:lvl1pPr marL="457200" marR="0" lvl="0" indent="-381000" algn="l" rtl="0">
              <a:lnSpc>
                <a:spcPct val="90000"/>
              </a:lnSpc>
              <a:spcBef>
                <a:spcPts val="1200"/>
              </a:spcBef>
              <a:spcAft>
                <a:spcPts val="0"/>
              </a:spcAft>
              <a:buClr>
                <a:srgbClr val="000000"/>
              </a:buClr>
              <a:buSzPts val="2400"/>
              <a:buFont typeface="Arial"/>
              <a:buChar char=" "/>
              <a:defRPr sz="2400" b="0" i="0" u="none" strike="noStrike" cap="none">
                <a:solidFill>
                  <a:srgbClr val="000000"/>
                </a:solidFill>
                <a:latin typeface="Arial"/>
                <a:ea typeface="Arial"/>
                <a:cs typeface="Arial"/>
                <a:sym typeface="Arial"/>
              </a:defRPr>
            </a:lvl1pPr>
            <a:lvl2pPr marL="914400" marR="0" lvl="1" indent="-355600" algn="l" rtl="0">
              <a:lnSpc>
                <a:spcPct val="90000"/>
              </a:lnSpc>
              <a:spcBef>
                <a:spcPts val="2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2pPr>
            <a:lvl3pPr marL="1371600" marR="0" lvl="2" indent="-330200" algn="l" rtl="0">
              <a:lnSpc>
                <a:spcPct val="90000"/>
              </a:lnSpc>
              <a:spcBef>
                <a:spcPts val="40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30200" algn="l" rtl="0">
              <a:lnSpc>
                <a:spcPct val="90000"/>
              </a:lnSpc>
              <a:spcBef>
                <a:spcPts val="40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4pPr>
            <a:lvl5pPr marL="2286000" marR="0" lvl="4" indent="-330200" algn="l" rtl="0">
              <a:lnSpc>
                <a:spcPct val="90000"/>
              </a:lnSpc>
              <a:spcBef>
                <a:spcPts val="40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5pPr>
            <a:lvl6pPr marL="2743200" marR="0" lvl="5" indent="-330200" algn="l" rtl="0">
              <a:lnSpc>
                <a:spcPct val="90000"/>
              </a:lnSpc>
              <a:spcBef>
                <a:spcPts val="40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6pPr>
            <a:lvl7pPr marL="3200400" marR="0" lvl="6" indent="-330200" algn="l" rtl="0">
              <a:lnSpc>
                <a:spcPct val="90000"/>
              </a:lnSpc>
              <a:spcBef>
                <a:spcPts val="40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7pPr>
            <a:lvl8pPr marL="3657600" marR="0" lvl="7" indent="-330200" algn="l" rtl="0">
              <a:lnSpc>
                <a:spcPct val="90000"/>
              </a:lnSpc>
              <a:spcBef>
                <a:spcPts val="40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8pPr>
            <a:lvl9pPr marL="4114800" marR="0" lvl="8" indent="-330200" algn="l" rtl="0">
              <a:lnSpc>
                <a:spcPct val="90000"/>
              </a:lnSpc>
              <a:spcBef>
                <a:spcPts val="400"/>
              </a:spcBef>
              <a:spcAft>
                <a:spcPts val="400"/>
              </a:spcAft>
              <a:buClr>
                <a:srgbClr val="000000"/>
              </a:buClr>
              <a:buSzPts val="1600"/>
              <a:buFont typeface="Arial"/>
              <a:buChar char="?"/>
              <a:defRPr sz="1600" b="0" i="0" u="none" strike="noStrike" cap="none">
                <a:solidFill>
                  <a:srgbClr val="000000"/>
                </a:solidFill>
                <a:latin typeface="Arial"/>
                <a:ea typeface="Arial"/>
                <a:cs typeface="Arial"/>
                <a:sym typeface="Arial"/>
              </a:defRPr>
            </a:lvl9pPr>
          </a:lstStyle>
          <a:p>
            <a:endParaRPr/>
          </a:p>
        </p:txBody>
      </p:sp>
      <p:sp>
        <p:nvSpPr>
          <p:cNvPr id="27" name="Google Shape;27;g34ad791831b_0_140"/>
          <p:cNvSpPr txBox="1">
            <a:spLocks noGrp="1"/>
          </p:cNvSpPr>
          <p:nvPr>
            <p:ph type="body" idx="2"/>
          </p:nvPr>
        </p:nvSpPr>
        <p:spPr>
          <a:xfrm>
            <a:off x="1024128" y="2257506"/>
            <a:ext cx="4389000" cy="37623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8000"/>
              </a:lnSpc>
              <a:spcBef>
                <a:spcPts val="6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lnSpc>
                <a:spcPct val="90000"/>
              </a:lnSpc>
              <a:spcBef>
                <a:spcPts val="2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L="1371600" marR="0" lvl="2" indent="-228600" algn="l" rtl="0">
              <a:lnSpc>
                <a:spcPct val="90000"/>
              </a:lnSpc>
              <a:spcBef>
                <a:spcPts val="4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3pPr>
            <a:lvl4pPr marL="1828800" marR="0" lvl="3" indent="-228600" algn="l" rtl="0">
              <a:lnSpc>
                <a:spcPct val="90000"/>
              </a:lnSpc>
              <a:spcBef>
                <a:spcPts val="40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4pPr>
            <a:lvl5pPr marL="2286000" marR="0" lvl="4" indent="-228600" algn="l" rtl="0">
              <a:lnSpc>
                <a:spcPct val="90000"/>
              </a:lnSpc>
              <a:spcBef>
                <a:spcPts val="40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5pPr>
            <a:lvl6pPr marL="2743200" marR="0" lvl="5" indent="-228600" algn="l" rtl="0">
              <a:lnSpc>
                <a:spcPct val="90000"/>
              </a:lnSpc>
              <a:spcBef>
                <a:spcPts val="40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6pPr>
            <a:lvl7pPr marL="3200400" marR="0" lvl="6" indent="-228600" algn="l" rtl="0">
              <a:lnSpc>
                <a:spcPct val="90000"/>
              </a:lnSpc>
              <a:spcBef>
                <a:spcPts val="40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7pPr>
            <a:lvl8pPr marL="3657600" marR="0" lvl="7" indent="-228600" algn="l" rtl="0">
              <a:lnSpc>
                <a:spcPct val="90000"/>
              </a:lnSpc>
              <a:spcBef>
                <a:spcPts val="400"/>
              </a:spcBef>
              <a:spcAft>
                <a:spcPts val="0"/>
              </a:spcAft>
              <a:buClr>
                <a:srgbClr val="000000"/>
              </a:buClr>
              <a:buSzPts val="900"/>
              <a:buFont typeface="Arial"/>
              <a:buNone/>
              <a:defRPr sz="900" b="0" i="0" u="none" strike="noStrike" cap="none">
                <a:solidFill>
                  <a:srgbClr val="000000"/>
                </a:solidFill>
                <a:latin typeface="Arial"/>
                <a:ea typeface="Arial"/>
                <a:cs typeface="Arial"/>
                <a:sym typeface="Arial"/>
              </a:defRPr>
            </a:lvl8pPr>
            <a:lvl9pPr marL="4114800" marR="0" lvl="8" indent="-228600" algn="l" rtl="0">
              <a:lnSpc>
                <a:spcPct val="90000"/>
              </a:lnSpc>
              <a:spcBef>
                <a:spcPts val="400"/>
              </a:spcBef>
              <a:spcAft>
                <a:spcPts val="400"/>
              </a:spcAft>
              <a:buClr>
                <a:srgbClr val="000000"/>
              </a:buClr>
              <a:buSzPts val="900"/>
              <a:buFont typeface="Arial"/>
              <a:buNone/>
              <a:defRPr sz="900" b="0" i="0" u="none" strike="noStrike" cap="none">
                <a:solidFill>
                  <a:srgbClr val="000000"/>
                </a:solidFill>
                <a:latin typeface="Arial"/>
                <a:ea typeface="Arial"/>
                <a:cs typeface="Arial"/>
                <a:sym typeface="Arial"/>
              </a:defRPr>
            </a:lvl9pPr>
          </a:lstStyle>
          <a:p>
            <a:endParaRPr/>
          </a:p>
        </p:txBody>
      </p:sp>
      <p:sp>
        <p:nvSpPr>
          <p:cNvPr id="28" name="Google Shape;28;g34ad791831b_0_140"/>
          <p:cNvSpPr txBox="1">
            <a:spLocks noGrp="1"/>
          </p:cNvSpPr>
          <p:nvPr>
            <p:ph type="dt" idx="10"/>
          </p:nvPr>
        </p:nvSpPr>
        <p:spPr>
          <a:xfrm>
            <a:off x="1024129" y="6470704"/>
            <a:ext cx="2154000" cy="274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g34ad791831b_0_140"/>
          <p:cNvSpPr txBox="1">
            <a:spLocks noGrp="1"/>
          </p:cNvSpPr>
          <p:nvPr>
            <p:ph type="ftr" idx="11"/>
          </p:nvPr>
        </p:nvSpPr>
        <p:spPr>
          <a:xfrm>
            <a:off x="4842932" y="6470704"/>
            <a:ext cx="5901600" cy="2742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 name="Google Shape;30;g34ad791831b_0_140"/>
          <p:cNvSpPr txBox="1">
            <a:spLocks noGrp="1"/>
          </p:cNvSpPr>
          <p:nvPr>
            <p:ph type="sldNum" idx="12"/>
          </p:nvPr>
        </p:nvSpPr>
        <p:spPr>
          <a:xfrm>
            <a:off x="10837333" y="6470704"/>
            <a:ext cx="973800" cy="2742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31"/>
        <p:cNvGrpSpPr/>
        <p:nvPr/>
      </p:nvGrpSpPr>
      <p:grpSpPr>
        <a:xfrm>
          <a:off x="0" y="0"/>
          <a:ext cx="0" cy="0"/>
          <a:chOff x="0" y="0"/>
          <a:chExt cx="0" cy="0"/>
        </a:xfrm>
      </p:grpSpPr>
      <p:pic>
        <p:nvPicPr>
          <p:cNvPr id="32" name="Google Shape;32;g34ad791831b_0_147"/>
          <p:cNvPicPr preferRelativeResize="0"/>
          <p:nvPr/>
        </p:nvPicPr>
        <p:blipFill rotWithShape="1">
          <a:blip r:embed="rId2">
            <a:alphaModFix/>
          </a:blip>
          <a:srcRect/>
          <a:stretch/>
        </p:blipFill>
        <p:spPr>
          <a:xfrm>
            <a:off x="0" y="0"/>
            <a:ext cx="12192000" cy="6858001"/>
          </a:xfrm>
          <a:prstGeom prst="rect">
            <a:avLst/>
          </a:prstGeom>
          <a:noFill/>
          <a:ln>
            <a:noFill/>
          </a:ln>
        </p:spPr>
      </p:pic>
      <p:pic>
        <p:nvPicPr>
          <p:cNvPr id="33" name="Google Shape;33;g34ad791831b_0_147"/>
          <p:cNvPicPr preferRelativeResize="0"/>
          <p:nvPr/>
        </p:nvPicPr>
        <p:blipFill rotWithShape="1">
          <a:blip r:embed="rId3">
            <a:alphaModFix/>
          </a:blip>
          <a:srcRect/>
          <a:stretch/>
        </p:blipFill>
        <p:spPr>
          <a:xfrm>
            <a:off x="11425382" y="138474"/>
            <a:ext cx="603033" cy="542247"/>
          </a:xfrm>
          <a:prstGeom prst="rect">
            <a:avLst/>
          </a:prstGeom>
          <a:noFill/>
          <a:ln>
            <a:noFill/>
          </a:ln>
        </p:spPr>
      </p:pic>
      <p:pic>
        <p:nvPicPr>
          <p:cNvPr id="34" name="Google Shape;34;g34ad791831b_0_147"/>
          <p:cNvPicPr preferRelativeResize="0"/>
          <p:nvPr/>
        </p:nvPicPr>
        <p:blipFill rotWithShape="1">
          <a:blip r:embed="rId4">
            <a:alphaModFix/>
          </a:blip>
          <a:srcRect/>
          <a:stretch/>
        </p:blipFill>
        <p:spPr>
          <a:xfrm>
            <a:off x="163585" y="138475"/>
            <a:ext cx="1451154" cy="54256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36"/>
        <p:cNvGrpSpPr/>
        <p:nvPr/>
      </p:nvGrpSpPr>
      <p:grpSpPr>
        <a:xfrm>
          <a:off x="0" y="0"/>
          <a:ext cx="0" cy="0"/>
          <a:chOff x="0" y="0"/>
          <a:chExt cx="0" cy="0"/>
        </a:xfrm>
      </p:grpSpPr>
      <p:pic>
        <p:nvPicPr>
          <p:cNvPr id="37" name="Google Shape;37;g34ad791831b_0_152"/>
          <p:cNvPicPr preferRelativeResize="0"/>
          <p:nvPr/>
        </p:nvPicPr>
        <p:blipFill rotWithShape="1">
          <a:blip r:embed="rId2">
            <a:alphaModFix/>
          </a:blip>
          <a:srcRect/>
          <a:stretch/>
        </p:blipFill>
        <p:spPr>
          <a:xfrm>
            <a:off x="0" y="0"/>
            <a:ext cx="12192000" cy="6858001"/>
          </a:xfrm>
          <a:prstGeom prst="rect">
            <a:avLst/>
          </a:prstGeom>
          <a:noFill/>
          <a:ln>
            <a:noFill/>
          </a:ln>
        </p:spPr>
      </p:pic>
      <p:pic>
        <p:nvPicPr>
          <p:cNvPr id="38" name="Google Shape;38;g34ad791831b_0_152"/>
          <p:cNvPicPr preferRelativeResize="0"/>
          <p:nvPr/>
        </p:nvPicPr>
        <p:blipFill rotWithShape="1">
          <a:blip r:embed="rId3">
            <a:alphaModFix/>
          </a:blip>
          <a:srcRect/>
          <a:stretch/>
        </p:blipFill>
        <p:spPr>
          <a:xfrm>
            <a:off x="11425382" y="138474"/>
            <a:ext cx="603033" cy="542247"/>
          </a:xfrm>
          <a:prstGeom prst="rect">
            <a:avLst/>
          </a:prstGeom>
          <a:noFill/>
          <a:ln>
            <a:noFill/>
          </a:ln>
        </p:spPr>
      </p:pic>
      <p:pic>
        <p:nvPicPr>
          <p:cNvPr id="39" name="Google Shape;39;g34ad791831b_0_152"/>
          <p:cNvPicPr preferRelativeResize="0"/>
          <p:nvPr/>
        </p:nvPicPr>
        <p:blipFill rotWithShape="1">
          <a:blip r:embed="rId4">
            <a:alphaModFix/>
          </a:blip>
          <a:srcRect/>
          <a:stretch/>
        </p:blipFill>
        <p:spPr>
          <a:xfrm>
            <a:off x="163585" y="138475"/>
            <a:ext cx="1451154" cy="54256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g34ad791831b_0_125"/>
          <p:cNvPicPr preferRelativeResize="0"/>
          <p:nvPr/>
        </p:nvPicPr>
        <p:blipFill rotWithShape="1">
          <a:blip r:embed="rId11">
            <a:alphaModFix/>
          </a:blip>
          <a:srcRect/>
          <a:stretch/>
        </p:blipFill>
        <p:spPr>
          <a:xfrm>
            <a:off x="0" y="0"/>
            <a:ext cx="12192000" cy="6858001"/>
          </a:xfrm>
          <a:prstGeom prst="rect">
            <a:avLst/>
          </a:prstGeom>
          <a:noFill/>
          <a:ln>
            <a:noFill/>
          </a:ln>
        </p:spPr>
      </p:pic>
      <p:pic>
        <p:nvPicPr>
          <p:cNvPr id="11" name="Google Shape;11;g34ad791831b_0_125"/>
          <p:cNvPicPr preferRelativeResize="0"/>
          <p:nvPr/>
        </p:nvPicPr>
        <p:blipFill rotWithShape="1">
          <a:blip r:embed="rId12">
            <a:alphaModFix/>
          </a:blip>
          <a:srcRect/>
          <a:stretch/>
        </p:blipFill>
        <p:spPr>
          <a:xfrm>
            <a:off x="11425382" y="138474"/>
            <a:ext cx="603033" cy="542247"/>
          </a:xfrm>
          <a:prstGeom prst="rect">
            <a:avLst/>
          </a:prstGeom>
          <a:noFill/>
          <a:ln>
            <a:noFill/>
          </a:ln>
        </p:spPr>
      </p:pic>
      <p:pic>
        <p:nvPicPr>
          <p:cNvPr id="12" name="Google Shape;12;g34ad791831b_0_125"/>
          <p:cNvPicPr preferRelativeResize="0"/>
          <p:nvPr/>
        </p:nvPicPr>
        <p:blipFill rotWithShape="1">
          <a:blip r:embed="rId13">
            <a:alphaModFix/>
          </a:blip>
          <a:srcRect/>
          <a:stretch/>
        </p:blipFill>
        <p:spPr>
          <a:xfrm>
            <a:off x="163585" y="138475"/>
            <a:ext cx="1451154" cy="54256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
        <p:cNvGrpSpPr/>
        <p:nvPr/>
      </p:nvGrpSpPr>
      <p:grpSpPr>
        <a:xfrm>
          <a:off x="0" y="0"/>
          <a:ext cx="0" cy="0"/>
          <a:chOff x="0" y="0"/>
          <a:chExt cx="0" cy="0"/>
        </a:xfrm>
      </p:grpSpPr>
      <p:sp>
        <p:nvSpPr>
          <p:cNvPr id="41" name="Google Shape;41;p2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marR="0" lvl="0" algn="l" rtl="0">
              <a:lnSpc>
                <a:spcPct val="80000"/>
              </a:lnSpc>
              <a:spcBef>
                <a:spcPts val="0"/>
              </a:spcBef>
              <a:spcAft>
                <a:spcPts val="0"/>
              </a:spcAft>
              <a:buClr>
                <a:srgbClr val="0C0C0C"/>
              </a:buClr>
              <a:buSzPts val="5000"/>
              <a:buFont typeface="Twentieth Century"/>
              <a:buNone/>
              <a:defRPr sz="5000" b="0" i="0" u="none" strike="noStrike" cap="none">
                <a:solidFill>
                  <a:srgbClr val="0C0C0C"/>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2" name="Google Shape;42;p20"/>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marR="0" lvl="0" indent="-368300" algn="l" rtl="0">
              <a:lnSpc>
                <a:spcPct val="90000"/>
              </a:lnSpc>
              <a:spcBef>
                <a:spcPts val="1200"/>
              </a:spcBef>
              <a:spcAft>
                <a:spcPts val="0"/>
              </a:spcAft>
              <a:buClr>
                <a:schemeClr val="accent1"/>
              </a:buClr>
              <a:buSzPts val="2200"/>
              <a:buFont typeface="Twentieth Century"/>
              <a:buChar char=" "/>
              <a:defRPr sz="22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90000"/>
              </a:lnSpc>
              <a:spcBef>
                <a:spcPts val="200"/>
              </a:spcBef>
              <a:spcAft>
                <a:spcPts val="0"/>
              </a:spcAft>
              <a:buClr>
                <a:schemeClr val="accent1"/>
              </a:buClr>
              <a:buSzPts val="1800"/>
              <a:buFont typeface="Noto Sans Symbols"/>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43" name="Google Shape;43;p2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0C0C0C"/>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44" name="Google Shape;44;p2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rgbClr val="0C0C0C"/>
                </a:solidFill>
                <a:latin typeface="Twentieth Century"/>
                <a:ea typeface="Twentieth Century"/>
                <a:cs typeface="Twentieth Century"/>
                <a:sym typeface="Twentieth Centur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45" name="Google Shape;45;p2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46" name="Google Shape;46;p20"/>
          <p:cNvCxnSpPr/>
          <p:nvPr/>
        </p:nvCxnSpPr>
        <p:spPr>
          <a:xfrm rot="10800000">
            <a:off x="762000" y="826324"/>
            <a:ext cx="0" cy="91440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hyperlink" Target="https://iconscout.com/lottie-animation/business-mission-12673149_10318604"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hyperlink" Target="https://iconscout.com/illustration/businessman-searching-global-investment-opportunity-at-globe-4382538_3679428"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tags" Target="../tags/tag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0.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0.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hyperlink" Target="https://iconscout.com/lottie-animation/see-saw-loader-5391792_4514904"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32.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33.xml"/><Relationship Id="rId4" Type="http://schemas.openxmlformats.org/officeDocument/2006/relationships/hyperlink" Target="https://iconscout.com/lottie-animation/community-apple-harvest-14214412_11433386" TargetMode="Externa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35.xml"/><Relationship Id="rId4" Type="http://schemas.openxmlformats.org/officeDocument/2006/relationships/hyperlink" Target="https://iconscout.com/lottie-animation/business-man-balancing-ideas-and-money-11912207_9802755" TargetMode="Externa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40.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4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0.xml"/><Relationship Id="rId1" Type="http://schemas.openxmlformats.org/officeDocument/2006/relationships/tags" Target="../tags/tag4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4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4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0.xml"/><Relationship Id="rId1" Type="http://schemas.openxmlformats.org/officeDocument/2006/relationships/tags" Target="../tags/tag5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hyperlink" Target="https://iconscout.com/lottie-animation/houseboat-14528243_11690259" TargetMode="Externa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0.xml"/><Relationship Id="rId1" Type="http://schemas.openxmlformats.org/officeDocument/2006/relationships/tags" Target="../tags/tag5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0.xml"/><Relationship Id="rId1" Type="http://schemas.openxmlformats.org/officeDocument/2006/relationships/tags" Target="../tags/tag54.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5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0.xml"/><Relationship Id="rId1" Type="http://schemas.openxmlformats.org/officeDocument/2006/relationships/tags" Target="../tags/tag58.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0.xml"/><Relationship Id="rId1" Type="http://schemas.openxmlformats.org/officeDocument/2006/relationships/tags" Target="../tags/tag59.xml"/></Relationships>
</file>

<file path=ppt/slides/_rels/slide59.xml.rels><?xml version="1.0" encoding="UTF-8" standalone="yes"?>
<Relationships xmlns="http://schemas.openxmlformats.org/package/2006/relationships"><Relationship Id="rId8" Type="http://schemas.openxmlformats.org/officeDocument/2006/relationships/hyperlink" Target="https://www.bewsys.com/resources/how-social-enterprises-can-generate-profits-5-innovative-business-models" TargetMode="External"/><Relationship Id="rId3" Type="http://schemas.openxmlformats.org/officeDocument/2006/relationships/notesSlide" Target="../notesSlides/notesSlide59.xml"/><Relationship Id="rId7" Type="http://schemas.openxmlformats.org/officeDocument/2006/relationships/hyperlink" Target="https://theleanstartup.com/principles" TargetMode="External"/><Relationship Id="rId12" Type="http://schemas.openxmlformats.org/officeDocument/2006/relationships/hyperlink" Target="https://socialfinance.org/what-is-pay-for-success/" TargetMode="External"/><Relationship Id="rId2" Type="http://schemas.openxmlformats.org/officeDocument/2006/relationships/slideLayout" Target="../slideLayouts/slideLayout10.xml"/><Relationship Id="rId1" Type="http://schemas.openxmlformats.org/officeDocument/2006/relationships/tags" Target="../tags/tag60.xml"/><Relationship Id="rId6" Type="http://schemas.openxmlformats.org/officeDocument/2006/relationships/hyperlink" Target="https://www.brookings.edu/articles/the-potential-and-limitations-of-impact-bonds-lessons-from-the-first-five-years-of-experience-worldwide/" TargetMode="External"/><Relationship Id="rId11" Type="http://schemas.openxmlformats.org/officeDocument/2006/relationships/hyperlink" Target="https://www.cgdev.org/page/investing-social-outcomes-development-impact-bonds-0" TargetMode="External"/><Relationship Id="rId5" Type="http://schemas.openxmlformats.org/officeDocument/2006/relationships/hyperlink" Target="https://online.hbs.edu/blog/post/what-is-the-triple-bottom-line" TargetMode="External"/><Relationship Id="rId10" Type="http://schemas.openxmlformats.org/officeDocument/2006/relationships/hyperlink" Target="https://www.sba.gov/business-guide/plan-your-business/calculate-your-startup-costs" TargetMode="External"/><Relationship Id="rId4" Type="http://schemas.openxmlformats.org/officeDocument/2006/relationships/hyperlink" Target="https://www.strategyzer.com/library/the-business-model-canvas" TargetMode="External"/><Relationship Id="rId9" Type="http://schemas.openxmlformats.org/officeDocument/2006/relationships/hyperlink" Target="https://avplaybook.com/funding-purpose-strategies-for-early-stage-social-enterprises-29eca8257830?gi=7fcb03385ce5"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34ad791831b_0_78"/>
          <p:cNvSpPr txBox="1"/>
          <p:nvPr/>
        </p:nvSpPr>
        <p:spPr>
          <a:xfrm>
            <a:off x="2276851" y="3198150"/>
            <a:ext cx="7638300" cy="12522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Designing and Building Social Ventures</a:t>
            </a:r>
            <a:endParaRPr sz="2400" b="1" i="0" u="none" strike="noStrike" cap="none">
              <a:solidFill>
                <a:schemeClr val="dk1"/>
              </a:solidFill>
              <a:latin typeface="Poppins"/>
              <a:ea typeface="Poppins"/>
              <a:cs typeface="Poppins"/>
              <a:sym typeface="Poppins"/>
            </a:endParaRPr>
          </a:p>
          <a:p>
            <a:pPr marL="0" marR="0" lvl="0" indent="0" algn="l" rtl="0">
              <a:lnSpc>
                <a:spcPct val="107000"/>
              </a:lnSpc>
              <a:spcBef>
                <a:spcPts val="0"/>
              </a:spcBef>
              <a:spcAft>
                <a:spcPts val="0"/>
              </a:spcAft>
              <a:buClr>
                <a:srgbClr val="000000"/>
              </a:buClr>
              <a:buSzPts val="2400"/>
              <a:buFont typeface="Arial"/>
              <a:buNone/>
            </a:pPr>
            <a:endParaRPr sz="2400" b="1" i="0" u="none" strike="noStrike" cap="none">
              <a:solidFill>
                <a:schemeClr val="dk1"/>
              </a:solidFill>
              <a:latin typeface="Poppins"/>
              <a:ea typeface="Poppins"/>
              <a:cs typeface="Poppins"/>
              <a:sym typeface="Poppins"/>
            </a:endParaRPr>
          </a:p>
          <a:p>
            <a:pPr marL="0" marR="0" lvl="0" indent="0" algn="ctr" rtl="0">
              <a:lnSpc>
                <a:spcPct val="107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Module 2</a:t>
            </a:r>
            <a:endParaRPr sz="2400" b="1" i="0" u="none" strike="noStrike" cap="none">
              <a:solidFill>
                <a:schemeClr val="dk1"/>
              </a:solidFill>
              <a:latin typeface="Poppins"/>
              <a:ea typeface="Poppins"/>
              <a:cs typeface="Poppins"/>
              <a:sym typeface="Poppins"/>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0"/>
          <p:cNvSpPr txBox="1"/>
          <p:nvPr/>
        </p:nvSpPr>
        <p:spPr>
          <a:xfrm>
            <a:off x="936023" y="649415"/>
            <a:ext cx="10127212" cy="46162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Example</a:t>
            </a:r>
            <a:endParaRPr sz="2400" b="1" i="0" u="none" strike="noStrike" cap="none">
              <a:solidFill>
                <a:schemeClr val="dk1"/>
              </a:solidFill>
              <a:latin typeface="Poppins"/>
              <a:ea typeface="Poppins"/>
              <a:cs typeface="Poppins"/>
              <a:sym typeface="Poppins"/>
            </a:endParaRPr>
          </a:p>
        </p:txBody>
      </p:sp>
      <p:pic>
        <p:nvPicPr>
          <p:cNvPr id="230" name="Google Shape;230;p40"/>
          <p:cNvPicPr preferRelativeResize="0"/>
          <p:nvPr/>
        </p:nvPicPr>
        <p:blipFill rotWithShape="1">
          <a:blip r:embed="rId4">
            <a:alphaModFix/>
          </a:blip>
          <a:srcRect l="7557" t="13920" r="7605" b="11941"/>
          <a:stretch/>
        </p:blipFill>
        <p:spPr>
          <a:xfrm>
            <a:off x="6385852" y="1371939"/>
            <a:ext cx="4662437" cy="4074600"/>
          </a:xfrm>
          <a:prstGeom prst="rect">
            <a:avLst/>
          </a:prstGeom>
          <a:noFill/>
          <a:ln>
            <a:noFill/>
          </a:ln>
        </p:spPr>
      </p:pic>
      <p:sp>
        <p:nvSpPr>
          <p:cNvPr id="231" name="Google Shape;231;p40"/>
          <p:cNvSpPr txBox="1"/>
          <p:nvPr/>
        </p:nvSpPr>
        <p:spPr>
          <a:xfrm>
            <a:off x="1065230" y="6083163"/>
            <a:ext cx="9983100" cy="369300"/>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Clr>
                <a:srgbClr val="000000"/>
              </a:buClr>
              <a:buSzPts val="1800"/>
              <a:buFont typeface="Arial"/>
              <a:buNone/>
            </a:pPr>
            <a:r>
              <a:rPr lang="en-US" sz="1800" b="0" i="0" u="none" strike="noStrike" cap="none">
                <a:solidFill>
                  <a:srgbClr val="000000"/>
                </a:solidFill>
                <a:highlight>
                  <a:srgbClr val="FFFF00"/>
                </a:highlight>
                <a:latin typeface="Poppins"/>
                <a:ea typeface="Poppins"/>
                <a:cs typeface="Poppins"/>
                <a:sym typeface="Poppins"/>
              </a:rPr>
              <a:t>Embed as a Slideshow video </a:t>
            </a:r>
            <a:r>
              <a:rPr lang="en-US" sz="1800" b="0" i="0" u="none" strike="noStrike" cap="none">
                <a:solidFill>
                  <a:srgbClr val="FF0000"/>
                </a:solidFill>
                <a:highlight>
                  <a:srgbClr val="FFFF00"/>
                </a:highlight>
                <a:latin typeface="Poppins"/>
                <a:ea typeface="Poppins"/>
                <a:cs typeface="Poppins"/>
                <a:sym typeface="Poppins"/>
              </a:rPr>
              <a:t>‘Business Model Canvas in Action’ </a:t>
            </a:r>
            <a:r>
              <a:rPr lang="en-US" sz="1800" b="0" i="0" u="none" strike="noStrike" cap="none">
                <a:solidFill>
                  <a:srgbClr val="000000"/>
                </a:solidFill>
                <a:highlight>
                  <a:srgbClr val="FFFF00"/>
                </a:highlight>
                <a:latin typeface="Poppins"/>
                <a:ea typeface="Poppins"/>
                <a:cs typeface="Poppins"/>
                <a:sym typeface="Poppins"/>
              </a:rPr>
              <a:t>here.</a:t>
            </a:r>
            <a:endParaRPr sz="1800" b="0" i="0" u="none" strike="noStrike" cap="none">
              <a:solidFill>
                <a:schemeClr val="dk1"/>
              </a:solidFill>
              <a:highlight>
                <a:srgbClr val="FFFF00"/>
              </a:highlight>
              <a:latin typeface="Poppins"/>
              <a:ea typeface="Poppins"/>
              <a:cs typeface="Poppins"/>
              <a:sym typeface="Poppins"/>
            </a:endParaRPr>
          </a:p>
        </p:txBody>
      </p:sp>
      <p:sp>
        <p:nvSpPr>
          <p:cNvPr id="232" name="Google Shape;232;p40"/>
          <p:cNvSpPr txBox="1"/>
          <p:nvPr/>
        </p:nvSpPr>
        <p:spPr>
          <a:xfrm>
            <a:off x="7260239" y="5610982"/>
            <a:ext cx="4410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Business idea canvas</a:t>
            </a:r>
            <a:endParaRPr sz="1400" b="0" i="0" u="none" strike="noStrike" cap="none">
              <a:solidFill>
                <a:srgbClr val="000000"/>
              </a:solidFill>
              <a:latin typeface="Arial"/>
              <a:ea typeface="Arial"/>
              <a:cs typeface="Arial"/>
              <a:sym typeface="Arial"/>
            </a:endParaRPr>
          </a:p>
        </p:txBody>
      </p:sp>
      <p:sp>
        <p:nvSpPr>
          <p:cNvPr id="233" name="Google Shape;233;p40"/>
          <p:cNvSpPr txBox="1"/>
          <p:nvPr/>
        </p:nvSpPr>
        <p:spPr>
          <a:xfrm>
            <a:off x="4585700" y="221925"/>
            <a:ext cx="6081600" cy="98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@designer:</a:t>
            </a:r>
            <a:r>
              <a:rPr lang="en-US" sz="1400" b="0" i="0" u="none" strike="noStrike" cap="none">
                <a:solidFill>
                  <a:srgbClr val="FF0000"/>
                </a:solidFill>
                <a:highlight>
                  <a:srgbClr val="FFFF00"/>
                </a:highlight>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2"/>
                  </a:ext>
                </a:extLst>
              </a:rPr>
              <a:t> Please try to use the template provided on slide #15 in the video.</a:t>
            </a:r>
            <a:endParaRPr sz="1400" b="0" i="0" u="none" strike="noStrike" cap="none">
              <a:solidFill>
                <a:srgbClr val="FF0000"/>
              </a:solidFill>
              <a:highlight>
                <a:srgbClr val="FFFF00"/>
              </a:highlight>
              <a:latin typeface="Arial"/>
              <a:ea typeface="Arial"/>
              <a:cs typeface="Arial"/>
              <a:sym typeface="Arial"/>
            </a:endParaRPr>
          </a:p>
        </p:txBody>
      </p:sp>
      <p:sp>
        <p:nvSpPr>
          <p:cNvPr id="234" name="Google Shape;234;p40"/>
          <p:cNvSpPr txBox="1"/>
          <p:nvPr/>
        </p:nvSpPr>
        <p:spPr>
          <a:xfrm>
            <a:off x="842200" y="2094350"/>
            <a:ext cx="5036100" cy="262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How do you bring a social business model canvas into action?</a:t>
            </a:r>
            <a:endParaRPr sz="1800" b="0" i="0" u="none" strike="noStrike" cap="none">
              <a:solidFill>
                <a:srgbClr val="000000"/>
              </a:solidFill>
              <a:latin typeface="Poppins"/>
              <a:ea typeface="Poppins"/>
              <a:cs typeface="Poppins"/>
              <a:sym typeface="Poppins"/>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2"/>
          <p:cNvSpPr txBox="1"/>
          <p:nvPr/>
        </p:nvSpPr>
        <p:spPr>
          <a:xfrm>
            <a:off x="250705" y="703672"/>
            <a:ext cx="289442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Think Break</a:t>
            </a:r>
            <a:r>
              <a:rPr lang="en-US" sz="2400" b="1" i="0" u="none" strike="noStrike" cap="none">
                <a:solidFill>
                  <a:schemeClr val="dk1"/>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3"/>
                  </a:ext>
                </a:extLst>
              </a:rPr>
              <a:t>!</a:t>
            </a:r>
            <a:endParaRPr sz="2400" b="0" i="0" u="none" strike="noStrike" cap="none">
              <a:solidFill>
                <a:schemeClr val="dk1"/>
              </a:solidFill>
              <a:latin typeface="Poppins"/>
              <a:ea typeface="Poppins"/>
              <a:cs typeface="Poppins"/>
              <a:sym typeface="Poppins"/>
            </a:endParaRPr>
          </a:p>
        </p:txBody>
      </p:sp>
      <p:sp>
        <p:nvSpPr>
          <p:cNvPr id="241" name="Google Shape;241;p42"/>
          <p:cNvSpPr txBox="1"/>
          <p:nvPr/>
        </p:nvSpPr>
        <p:spPr>
          <a:xfrm>
            <a:off x="3011550" y="118334"/>
            <a:ext cx="44106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@ID: Please jumble the foundational model (boxes)</a:t>
            </a:r>
            <a:endParaRPr sz="1400" b="0" i="0" u="none" strike="noStrike" cap="none">
              <a:solidFill>
                <a:srgbClr val="000000"/>
              </a:solidFill>
              <a:latin typeface="Arial"/>
              <a:ea typeface="Arial"/>
              <a:cs typeface="Arial"/>
              <a:sym typeface="Arial"/>
            </a:endParaRPr>
          </a:p>
        </p:txBody>
      </p:sp>
      <p:sp>
        <p:nvSpPr>
          <p:cNvPr id="242" name="Google Shape;242;p42"/>
          <p:cNvSpPr txBox="1"/>
          <p:nvPr/>
        </p:nvSpPr>
        <p:spPr>
          <a:xfrm>
            <a:off x="314010" y="1165316"/>
            <a:ext cx="110910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Here is a scenario with four statements that represent a part of a business model and the foundational blocks. Drag and drop each block to match the statement.</a:t>
            </a:r>
            <a:endParaRPr sz="1800" b="0" i="0" u="none" strike="noStrike" cap="none">
              <a:solidFill>
                <a:srgbClr val="000000"/>
              </a:solidFill>
              <a:latin typeface="Poppins"/>
              <a:ea typeface="Poppins"/>
              <a:cs typeface="Poppins"/>
              <a:sym typeface="Poppins"/>
            </a:endParaRPr>
          </a:p>
        </p:txBody>
      </p:sp>
      <p:sp>
        <p:nvSpPr>
          <p:cNvPr id="243" name="Google Shape;243;p42"/>
          <p:cNvSpPr/>
          <p:nvPr/>
        </p:nvSpPr>
        <p:spPr>
          <a:xfrm>
            <a:off x="8390374" y="2250831"/>
            <a:ext cx="2903973" cy="753626"/>
          </a:xfrm>
          <a:prstGeom prst="roundRect">
            <a:avLst>
              <a:gd name="adj" fmla="val 16667"/>
            </a:avLst>
          </a:prstGeom>
          <a:solidFill>
            <a:schemeClr val="lt1"/>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600"/>
              <a:buFont typeface="Arial"/>
              <a:buNone/>
            </a:pPr>
            <a:r>
              <a:rPr lang="en-US" sz="1600" b="1">
                <a:solidFill>
                  <a:schemeClr val="dk1"/>
                </a:solidFill>
                <a:latin typeface="Poppins"/>
                <a:ea typeface="Poppins"/>
                <a:cs typeface="Poppins"/>
                <a:sym typeface="Poppins"/>
              </a:rPr>
              <a:t>The 'How'</a:t>
            </a:r>
            <a:endParaRPr sz="1600" b="1">
              <a:solidFill>
                <a:schemeClr val="dk1"/>
              </a:solidFill>
              <a:latin typeface="Poppins"/>
              <a:ea typeface="Poppins"/>
              <a:cs typeface="Poppins"/>
              <a:sym typeface="Poppins"/>
            </a:endParaRPr>
          </a:p>
        </p:txBody>
      </p:sp>
      <p:sp>
        <p:nvSpPr>
          <p:cNvPr id="244" name="Google Shape;244;p42"/>
          <p:cNvSpPr/>
          <p:nvPr/>
        </p:nvSpPr>
        <p:spPr>
          <a:xfrm>
            <a:off x="8412146" y="3146808"/>
            <a:ext cx="2903973" cy="753626"/>
          </a:xfrm>
          <a:prstGeom prst="roundRect">
            <a:avLst>
              <a:gd name="adj" fmla="val 16667"/>
            </a:avLst>
          </a:prstGeom>
          <a:solidFill>
            <a:schemeClr val="lt1"/>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600" b="1">
                <a:solidFill>
                  <a:schemeClr val="dk1"/>
                </a:solidFill>
                <a:latin typeface="Poppins"/>
                <a:ea typeface="Poppins"/>
                <a:cs typeface="Poppins"/>
                <a:sym typeface="Poppins"/>
              </a:rPr>
              <a:t>The 'Sustainability Lens'</a:t>
            </a:r>
            <a:endParaRPr sz="1600" b="1">
              <a:solidFill>
                <a:schemeClr val="dk1"/>
              </a:solidFill>
              <a:latin typeface="Poppins"/>
              <a:ea typeface="Poppins"/>
              <a:cs typeface="Poppins"/>
              <a:sym typeface="Poppins"/>
            </a:endParaRPr>
          </a:p>
        </p:txBody>
      </p:sp>
      <p:sp>
        <p:nvSpPr>
          <p:cNvPr id="245" name="Google Shape;245;p42"/>
          <p:cNvSpPr/>
          <p:nvPr/>
        </p:nvSpPr>
        <p:spPr>
          <a:xfrm>
            <a:off x="8422193" y="4021016"/>
            <a:ext cx="2903973" cy="753626"/>
          </a:xfrm>
          <a:prstGeom prst="roundRect">
            <a:avLst>
              <a:gd name="adj" fmla="val 16667"/>
            </a:avLst>
          </a:prstGeom>
          <a:solidFill>
            <a:schemeClr val="lt1"/>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600" b="1">
                <a:solidFill>
                  <a:schemeClr val="dk1"/>
                </a:solidFill>
                <a:latin typeface="Poppins"/>
                <a:ea typeface="Poppins"/>
                <a:cs typeface="Poppins"/>
                <a:sym typeface="Poppins"/>
              </a:rPr>
              <a:t>The 'Why' and 'For Whom’ </a:t>
            </a:r>
            <a:endParaRPr sz="1600" b="1">
              <a:solidFill>
                <a:schemeClr val="dk1"/>
              </a:solidFill>
              <a:latin typeface="Poppins"/>
              <a:ea typeface="Poppins"/>
              <a:cs typeface="Poppins"/>
              <a:sym typeface="Poppins"/>
            </a:endParaRPr>
          </a:p>
        </p:txBody>
      </p:sp>
      <p:sp>
        <p:nvSpPr>
          <p:cNvPr id="246" name="Google Shape;246;p42"/>
          <p:cNvSpPr/>
          <p:nvPr/>
        </p:nvSpPr>
        <p:spPr>
          <a:xfrm>
            <a:off x="8450663" y="4933741"/>
            <a:ext cx="2903973" cy="753626"/>
          </a:xfrm>
          <a:prstGeom prst="roundRect">
            <a:avLst>
              <a:gd name="adj" fmla="val 16667"/>
            </a:avLst>
          </a:prstGeom>
          <a:solidFill>
            <a:schemeClr val="lt1"/>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1600" b="1">
                <a:solidFill>
                  <a:schemeClr val="dk1"/>
                </a:solidFill>
                <a:latin typeface="Poppins"/>
                <a:ea typeface="Poppins"/>
                <a:cs typeface="Poppins"/>
                <a:sym typeface="Poppins"/>
              </a:rPr>
              <a:t>The 'With What'</a:t>
            </a:r>
            <a:endParaRPr sz="1600" b="1">
              <a:solidFill>
                <a:schemeClr val="dk1"/>
              </a:solidFill>
              <a:latin typeface="Poppins"/>
              <a:ea typeface="Poppins"/>
              <a:cs typeface="Poppins"/>
              <a:sym typeface="Poppins"/>
            </a:endParaRPr>
          </a:p>
        </p:txBody>
      </p:sp>
      <p:sp>
        <p:nvSpPr>
          <p:cNvPr id="247" name="Google Shape;247;p42"/>
          <p:cNvSpPr txBox="1"/>
          <p:nvPr/>
        </p:nvSpPr>
        <p:spPr>
          <a:xfrm>
            <a:off x="314011" y="2345938"/>
            <a:ext cx="5805300" cy="314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B05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4"/>
                  </a:ext>
                </a:extLst>
              </a:rPr>
              <a:t>1. Riya wants to start a small mobile library van </a:t>
            </a:r>
            <a:r>
              <a:rPr lang="en-US" sz="1800" b="0" i="0" u="none" strike="noStrike" cap="none">
                <a:solidFill>
                  <a:srgbClr val="00B050"/>
                </a:solidFill>
                <a:latin typeface="Poppins"/>
                <a:ea typeface="Poppins"/>
                <a:cs typeface="Poppins"/>
                <a:sym typeface="Poppins"/>
              </a:rPr>
              <a:t>that travels to underprivileged locations in urban areas.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C000"/>
                </a:solidFill>
                <a:latin typeface="Poppins"/>
                <a:ea typeface="Poppins"/>
                <a:cs typeface="Poppins"/>
                <a:sym typeface="Poppins"/>
              </a:rPr>
              <a:t>2. She plans to collaborate with local schools and volunteers who can conduct reading sessions and manage the mobile unit.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73B5E4"/>
                </a:solidFill>
                <a:latin typeface="Poppins"/>
                <a:ea typeface="Poppins"/>
                <a:cs typeface="Poppins"/>
                <a:sym typeface="Poppins"/>
              </a:rPr>
              <a:t>3. The initial setup includes a second-hand van and donated books from individuals and NGOs.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Poppins"/>
                <a:ea typeface="Poppins"/>
                <a:cs typeface="Poppins"/>
                <a:sym typeface="Poppins"/>
              </a:rPr>
              <a:t>4. She decides to use solar-powered batteries for the van to keep fuel costs low and reduce environmental impact.</a:t>
            </a:r>
            <a:endParaRPr sz="1800" b="0" i="0" u="none" strike="noStrike" cap="none">
              <a:solidFill>
                <a:srgbClr val="FF0000"/>
              </a:solidFill>
              <a:latin typeface="Poppins"/>
              <a:ea typeface="Poppins"/>
              <a:cs typeface="Poppins"/>
              <a:sym typeface="Poppins"/>
            </a:endParaRPr>
          </a:p>
        </p:txBody>
      </p:sp>
      <p:sp>
        <p:nvSpPr>
          <p:cNvPr id="248" name="Google Shape;248;p42"/>
          <p:cNvSpPr/>
          <p:nvPr/>
        </p:nvSpPr>
        <p:spPr>
          <a:xfrm>
            <a:off x="6197975" y="2356675"/>
            <a:ext cx="1650000" cy="75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42"/>
          <p:cNvSpPr/>
          <p:nvPr/>
        </p:nvSpPr>
        <p:spPr>
          <a:xfrm>
            <a:off x="6197975" y="3359863"/>
            <a:ext cx="1650000" cy="75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42"/>
          <p:cNvSpPr/>
          <p:nvPr/>
        </p:nvSpPr>
        <p:spPr>
          <a:xfrm>
            <a:off x="6197975" y="4363075"/>
            <a:ext cx="1650000" cy="75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42"/>
          <p:cNvSpPr/>
          <p:nvPr/>
        </p:nvSpPr>
        <p:spPr>
          <a:xfrm>
            <a:off x="6197975" y="5345600"/>
            <a:ext cx="1650000" cy="75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2" name="Google Shape;252;p42"/>
          <p:cNvPicPr preferRelativeResize="0"/>
          <p:nvPr/>
        </p:nvPicPr>
        <p:blipFill>
          <a:blip r:embed="rId4">
            <a:alphaModFix/>
          </a:blip>
          <a:stretch>
            <a:fillRect/>
          </a:stretch>
        </p:blipFill>
        <p:spPr>
          <a:xfrm>
            <a:off x="12320272" y="4208310"/>
            <a:ext cx="3530675" cy="1784100"/>
          </a:xfrm>
          <a:prstGeom prst="rect">
            <a:avLst/>
          </a:prstGeom>
          <a:noFill/>
          <a:ln>
            <a:noFill/>
          </a:ln>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5"/>
          <p:cNvSpPr txBox="1"/>
          <p:nvPr/>
        </p:nvSpPr>
        <p:spPr>
          <a:xfrm>
            <a:off x="873702" y="784059"/>
            <a:ext cx="838082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2.1.2: Mission Alignment</a:t>
            </a:r>
            <a:endParaRPr sz="2400" b="0" i="0" u="none" strike="noStrike" cap="none">
              <a:solidFill>
                <a:schemeClr val="dk1"/>
              </a:solidFill>
              <a:latin typeface="Poppins"/>
              <a:ea typeface="Poppins"/>
              <a:cs typeface="Poppins"/>
              <a:sym typeface="Poppins"/>
            </a:endParaRPr>
          </a:p>
        </p:txBody>
      </p:sp>
      <p:sp>
        <p:nvSpPr>
          <p:cNvPr id="259" name="Google Shape;259;p5"/>
          <p:cNvSpPr txBox="1"/>
          <p:nvPr/>
        </p:nvSpPr>
        <p:spPr>
          <a:xfrm>
            <a:off x="7524918" y="492971"/>
            <a:ext cx="41775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highlight>
                  <a:srgbClr val="FFFF00"/>
                </a:highlight>
                <a:latin typeface="Arial"/>
                <a:ea typeface="Arial"/>
                <a:cs typeface="Arial"/>
                <a:sym typeface="Arial"/>
                <a:hlinkClick r:id="rId4">
                  <a:extLst>
                    <a:ext uri="{A12FA001-AC4F-418D-AE19-62706E023703}">
                      <ahyp:hlinkClr xmlns:ahyp="http://schemas.microsoft.com/office/drawing/2018/hyperlinkcolor" val="tx"/>
                    </a:ext>
                  </a:extLst>
                </a:hlinkClick>
              </a:rPr>
              <a:t>Business Mission Animation - Free Download Business Animations | IconScout</a:t>
            </a:r>
            <a:endParaRPr sz="1400" b="0" i="0" u="none" strike="noStrike" cap="none">
              <a:solidFill>
                <a:srgbClr val="000000"/>
              </a:solidFill>
              <a:highlight>
                <a:srgbClr val="FFFF00"/>
              </a:highlight>
              <a:latin typeface="Arial"/>
              <a:ea typeface="Arial"/>
              <a:cs typeface="Arial"/>
              <a:sym typeface="Arial"/>
            </a:endParaRPr>
          </a:p>
        </p:txBody>
      </p:sp>
      <p:sp>
        <p:nvSpPr>
          <p:cNvPr id="260" name="Google Shape;260;p5"/>
          <p:cNvSpPr txBox="1"/>
          <p:nvPr/>
        </p:nvSpPr>
        <p:spPr>
          <a:xfrm>
            <a:off x="7683461" y="1016163"/>
            <a:ext cx="4410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Aligning mission to the business model.</a:t>
            </a:r>
            <a:endParaRPr sz="1400" b="0" i="0" u="none" strike="noStrike" cap="none">
              <a:solidFill>
                <a:srgbClr val="000000"/>
              </a:solidFill>
              <a:latin typeface="Arial"/>
              <a:ea typeface="Arial"/>
              <a:cs typeface="Arial"/>
              <a:sym typeface="Arial"/>
            </a:endParaRPr>
          </a:p>
        </p:txBody>
      </p:sp>
      <p:sp>
        <p:nvSpPr>
          <p:cNvPr id="261" name="Google Shape;261;p5"/>
          <p:cNvSpPr txBox="1"/>
          <p:nvPr/>
        </p:nvSpPr>
        <p:spPr>
          <a:xfrm>
            <a:off x="706150" y="1381625"/>
            <a:ext cx="5954700" cy="4340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Mission alignment means making sure the core purpose </a:t>
            </a:r>
            <a:r>
              <a:rPr lang="en-US" sz="1800" b="0" i="0" u="none" strike="noStrike" cap="none">
                <a:solidFill>
                  <a:schemeClr val="dk1"/>
                </a:solidFill>
                <a:latin typeface="Poppins"/>
                <a:ea typeface="Poppins"/>
                <a:cs typeface="Poppins"/>
                <a:sym typeface="Poppins"/>
              </a:rPr>
              <a:t>of a social enterprise, </a:t>
            </a:r>
            <a:r>
              <a:rPr lang="en-US" sz="1800" b="0" i="0" u="none" strike="noStrike" cap="none">
                <a:solidFill>
                  <a:srgbClr val="000000"/>
                </a:solidFill>
                <a:latin typeface="Poppins"/>
                <a:ea typeface="Poppins"/>
                <a:cs typeface="Poppins"/>
                <a:sym typeface="Poppins"/>
              </a:rPr>
              <a:t>is part of everything the venture does, its business model design, operations, partnerships, and growth strategy. </a:t>
            </a: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Without this, even well-meaning ventures can face </a:t>
            </a:r>
            <a:r>
              <a:rPr lang="en-US" sz="1800" b="0" i="0" u="none" strike="noStrike" cap="none">
                <a:solidFill>
                  <a:srgbClr val="00B050"/>
                </a:solidFill>
                <a:latin typeface="Poppins"/>
                <a:ea typeface="Poppins"/>
                <a:cs typeface="Poppins"/>
                <a:sym typeface="Poppins"/>
              </a:rPr>
              <a:t>mission drift</a:t>
            </a:r>
            <a:r>
              <a:rPr lang="en-US" sz="1800" b="0" i="0" u="none" strike="noStrike" cap="none">
                <a:solidFill>
                  <a:srgbClr val="000000"/>
                </a:solidFill>
                <a:latin typeface="Poppins"/>
                <a:ea typeface="Poppins"/>
                <a:cs typeface="Poppins"/>
                <a:sym typeface="Poppins"/>
              </a:rPr>
              <a:t>, reducing their impact or slipping into conventional for-profit models.</a:t>
            </a: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That’s why </a:t>
            </a:r>
            <a:r>
              <a:rPr lang="en-US" sz="1800" b="0" i="0" u="none" strike="noStrike" cap="none">
                <a:solidFill>
                  <a:srgbClr val="00B050"/>
                </a:solidFill>
                <a:latin typeface="Poppins"/>
                <a:ea typeface="Poppins"/>
                <a:cs typeface="Poppins"/>
                <a:sym typeface="Poppins"/>
              </a:rPr>
              <a:t>mission lock-in</a:t>
            </a:r>
            <a:r>
              <a:rPr lang="en-US" sz="1800" b="0" i="0" u="none" strike="noStrike" cap="none">
                <a:solidFill>
                  <a:srgbClr val="000000"/>
                </a:solidFill>
                <a:latin typeface="Poppins"/>
                <a:ea typeface="Poppins"/>
                <a:cs typeface="Poppins"/>
                <a:sym typeface="Poppins"/>
              </a:rPr>
              <a:t> mechanisms and </a:t>
            </a:r>
            <a:r>
              <a:rPr lang="en-US" sz="1800" b="0" i="0" u="none" strike="noStrike" cap="none">
                <a:solidFill>
                  <a:srgbClr val="00B050"/>
                </a:solidFill>
                <a:latin typeface="Poppins"/>
                <a:ea typeface="Poppins"/>
                <a:cs typeface="Poppins"/>
                <a:sym typeface="Poppins"/>
              </a:rPr>
              <a:t>double/triple bottom line</a:t>
            </a:r>
            <a:r>
              <a:rPr lang="en-US" sz="1800" b="0" i="0" u="none" strike="noStrike" cap="none">
                <a:solidFill>
                  <a:srgbClr val="000000"/>
                </a:solidFill>
                <a:latin typeface="Poppins"/>
                <a:ea typeface="Poppins"/>
                <a:cs typeface="Poppins"/>
                <a:sym typeface="Poppins"/>
              </a:rPr>
              <a:t> thinking are essential. They not only protect the mission but also help measure success in a holistic, purpose-driven way.</a:t>
            </a:r>
            <a:endParaRPr sz="1800" b="0" i="0" u="none" strike="noStrike" cap="none">
              <a:solidFill>
                <a:srgbClr val="000000"/>
              </a:solidFill>
              <a:latin typeface="Poppins"/>
              <a:ea typeface="Poppins"/>
              <a:cs typeface="Poppins"/>
              <a:sym typeface="Poppins"/>
            </a:endParaRPr>
          </a:p>
        </p:txBody>
      </p:sp>
      <p:grpSp>
        <p:nvGrpSpPr>
          <p:cNvPr id="262" name="Google Shape;262;p5"/>
          <p:cNvGrpSpPr/>
          <p:nvPr/>
        </p:nvGrpSpPr>
        <p:grpSpPr>
          <a:xfrm>
            <a:off x="6577828" y="1268112"/>
            <a:ext cx="5382733" cy="5382733"/>
            <a:chOff x="697030" y="58959"/>
            <a:chExt cx="5382733" cy="5382733"/>
          </a:xfrm>
        </p:grpSpPr>
        <p:sp>
          <p:nvSpPr>
            <p:cNvPr id="263" name="Google Shape;263;p5"/>
            <p:cNvSpPr/>
            <p:nvPr/>
          </p:nvSpPr>
          <p:spPr>
            <a:xfrm>
              <a:off x="1141068" y="346864"/>
              <a:ext cx="4650900" cy="4650900"/>
            </a:xfrm>
            <a:prstGeom prst="pie">
              <a:avLst>
                <a:gd name="adj1" fmla="val 16200000"/>
                <a:gd name="adj2" fmla="val 0"/>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C0C0C"/>
                </a:solidFill>
                <a:latin typeface="Arial"/>
                <a:ea typeface="Arial"/>
                <a:cs typeface="Arial"/>
                <a:sym typeface="Arial"/>
              </a:endParaRPr>
            </a:p>
          </p:txBody>
        </p:sp>
        <p:sp>
          <p:nvSpPr>
            <p:cNvPr id="264" name="Google Shape;264;p5"/>
            <p:cNvSpPr txBox="1"/>
            <p:nvPr/>
          </p:nvSpPr>
          <p:spPr>
            <a:xfrm>
              <a:off x="3609856" y="1310793"/>
              <a:ext cx="1716300" cy="1273500"/>
            </a:xfrm>
            <a:prstGeom prst="rect">
              <a:avLst/>
            </a:prstGeom>
            <a:noFill/>
            <a:ln>
              <a:noFill/>
            </a:ln>
          </p:spPr>
          <p:txBody>
            <a:bodyPr spcFirstLastPara="1" wrap="square" lIns="29200" tIns="29200" rIns="29200" bIns="29200" anchor="ctr" anchorCtr="0">
              <a:noAutofit/>
            </a:bodyPr>
            <a:lstStyle/>
            <a:p>
              <a:pPr marL="0" marR="0" lvl="0" indent="0" algn="ctr" rtl="0">
                <a:lnSpc>
                  <a:spcPct val="90000"/>
                </a:lnSpc>
                <a:spcBef>
                  <a:spcPts val="0"/>
                </a:spcBef>
                <a:spcAft>
                  <a:spcPts val="0"/>
                </a:spcAft>
                <a:buClr>
                  <a:srgbClr val="000000"/>
                </a:buClr>
                <a:buSzPts val="2300"/>
                <a:buFont typeface="Arial"/>
                <a:buNone/>
              </a:pPr>
              <a:r>
                <a:rPr lang="en-US" sz="2300" b="0" i="0" u="none" strike="noStrike" cap="none">
                  <a:solidFill>
                    <a:srgbClr val="0C0C0C"/>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Business</a:t>
              </a:r>
              <a:r>
                <a:rPr lang="en-US" sz="2300" b="0" i="0" u="none" strike="noStrike" cap="none">
                  <a:solidFill>
                    <a:srgbClr val="0C0C0C"/>
                  </a:solidFill>
                  <a:latin typeface="Arial"/>
                  <a:ea typeface="Arial"/>
                  <a:cs typeface="Arial"/>
                  <a:sym typeface="Arial"/>
                </a:rPr>
                <a:t> model design </a:t>
              </a:r>
              <a:endParaRPr sz="2300" b="0" i="0" u="none" strike="noStrike" cap="none">
                <a:solidFill>
                  <a:srgbClr val="0C0C0C"/>
                </a:solidFill>
                <a:latin typeface="Arial"/>
                <a:ea typeface="Arial"/>
                <a:cs typeface="Arial"/>
                <a:sym typeface="Arial"/>
              </a:endParaRPr>
            </a:p>
          </p:txBody>
        </p:sp>
        <p:sp>
          <p:nvSpPr>
            <p:cNvPr id="265" name="Google Shape;265;p5"/>
            <p:cNvSpPr/>
            <p:nvPr/>
          </p:nvSpPr>
          <p:spPr>
            <a:xfrm>
              <a:off x="1141068" y="502997"/>
              <a:ext cx="4650900" cy="4650900"/>
            </a:xfrm>
            <a:prstGeom prst="pie">
              <a:avLst>
                <a:gd name="adj1" fmla="val 0"/>
                <a:gd name="adj2" fmla="val 5400000"/>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C0C0C"/>
                </a:solidFill>
                <a:latin typeface="Arial"/>
                <a:ea typeface="Arial"/>
                <a:cs typeface="Arial"/>
                <a:sym typeface="Arial"/>
              </a:endParaRPr>
            </a:p>
          </p:txBody>
        </p:sp>
        <p:sp>
          <p:nvSpPr>
            <p:cNvPr id="266" name="Google Shape;266;p5"/>
            <p:cNvSpPr txBox="1"/>
            <p:nvPr/>
          </p:nvSpPr>
          <p:spPr>
            <a:xfrm>
              <a:off x="3609856" y="2916419"/>
              <a:ext cx="1716300" cy="1273500"/>
            </a:xfrm>
            <a:prstGeom prst="rect">
              <a:avLst/>
            </a:prstGeom>
            <a:noFill/>
            <a:ln>
              <a:noFill/>
            </a:ln>
          </p:spPr>
          <p:txBody>
            <a:bodyPr spcFirstLastPara="1" wrap="square" lIns="29200" tIns="29200" rIns="29200" bIns="29200" anchor="ctr" anchorCtr="0">
              <a:noAutofit/>
            </a:bodyPr>
            <a:lstStyle/>
            <a:p>
              <a:pPr marL="0" marR="0" lvl="0" indent="0" algn="ctr" rtl="0">
                <a:lnSpc>
                  <a:spcPct val="90000"/>
                </a:lnSpc>
                <a:spcBef>
                  <a:spcPts val="0"/>
                </a:spcBef>
                <a:spcAft>
                  <a:spcPts val="0"/>
                </a:spcAft>
                <a:buClr>
                  <a:srgbClr val="000000"/>
                </a:buClr>
                <a:buSzPts val="2300"/>
                <a:buFont typeface="Arial"/>
                <a:buNone/>
              </a:pPr>
              <a:r>
                <a:rPr lang="en-US" sz="2300" b="0" i="0" u="none" strike="noStrike" cap="none">
                  <a:solidFill>
                    <a:srgbClr val="0C0C0C"/>
                  </a:solidFill>
                  <a:latin typeface="Arial"/>
                  <a:ea typeface="Arial"/>
                  <a:cs typeface="Arial"/>
                  <a:sym typeface="Arial"/>
                </a:rPr>
                <a:t>Operations</a:t>
              </a:r>
              <a:endParaRPr sz="2300" b="0" i="0" u="none" strike="noStrike" cap="none">
                <a:solidFill>
                  <a:srgbClr val="0C0C0C"/>
                </a:solidFill>
                <a:latin typeface="Arial"/>
                <a:ea typeface="Arial"/>
                <a:cs typeface="Arial"/>
                <a:sym typeface="Arial"/>
              </a:endParaRPr>
            </a:p>
          </p:txBody>
        </p:sp>
        <p:sp>
          <p:nvSpPr>
            <p:cNvPr id="267" name="Google Shape;267;p5"/>
            <p:cNvSpPr/>
            <p:nvPr/>
          </p:nvSpPr>
          <p:spPr>
            <a:xfrm>
              <a:off x="984935" y="502997"/>
              <a:ext cx="4650900" cy="4650900"/>
            </a:xfrm>
            <a:prstGeom prst="pie">
              <a:avLst>
                <a:gd name="adj1" fmla="val 5400000"/>
                <a:gd name="adj2" fmla="val 10800000"/>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C0C0C"/>
                </a:solidFill>
                <a:latin typeface="Arial"/>
                <a:ea typeface="Arial"/>
                <a:cs typeface="Arial"/>
                <a:sym typeface="Arial"/>
              </a:endParaRPr>
            </a:p>
          </p:txBody>
        </p:sp>
        <p:sp>
          <p:nvSpPr>
            <p:cNvPr id="268" name="Google Shape;268;p5"/>
            <p:cNvSpPr txBox="1"/>
            <p:nvPr/>
          </p:nvSpPr>
          <p:spPr>
            <a:xfrm>
              <a:off x="1450566" y="2916419"/>
              <a:ext cx="1716300" cy="1273500"/>
            </a:xfrm>
            <a:prstGeom prst="rect">
              <a:avLst/>
            </a:prstGeom>
            <a:noFill/>
            <a:ln>
              <a:noFill/>
            </a:ln>
          </p:spPr>
          <p:txBody>
            <a:bodyPr spcFirstLastPara="1" wrap="square" lIns="29200" tIns="29200" rIns="29200" bIns="29200" anchor="ctr" anchorCtr="0">
              <a:noAutofit/>
            </a:bodyPr>
            <a:lstStyle/>
            <a:p>
              <a:pPr marL="0" marR="0" lvl="0" indent="0" algn="ctr" rtl="0">
                <a:lnSpc>
                  <a:spcPct val="90000"/>
                </a:lnSpc>
                <a:spcBef>
                  <a:spcPts val="0"/>
                </a:spcBef>
                <a:spcAft>
                  <a:spcPts val="0"/>
                </a:spcAft>
                <a:buClr>
                  <a:srgbClr val="000000"/>
                </a:buClr>
                <a:buSzPts val="2300"/>
                <a:buFont typeface="Arial"/>
                <a:buNone/>
              </a:pPr>
              <a:r>
                <a:rPr lang="en-US" sz="2300" b="0" i="0" u="none" strike="noStrike" cap="none">
                  <a:solidFill>
                    <a:srgbClr val="0C0C0C"/>
                  </a:solidFill>
                  <a:latin typeface="Arial"/>
                  <a:ea typeface="Arial"/>
                  <a:cs typeface="Arial"/>
                  <a:sym typeface="Arial"/>
                </a:rPr>
                <a:t>Partnerships</a:t>
              </a:r>
              <a:endParaRPr sz="2300" b="0" i="0" u="none" strike="noStrike" cap="none">
                <a:solidFill>
                  <a:srgbClr val="0C0C0C"/>
                </a:solidFill>
                <a:latin typeface="Arial"/>
                <a:ea typeface="Arial"/>
                <a:cs typeface="Arial"/>
                <a:sym typeface="Arial"/>
              </a:endParaRPr>
            </a:p>
          </p:txBody>
        </p:sp>
        <p:sp>
          <p:nvSpPr>
            <p:cNvPr id="269" name="Google Shape;269;p5"/>
            <p:cNvSpPr/>
            <p:nvPr/>
          </p:nvSpPr>
          <p:spPr>
            <a:xfrm>
              <a:off x="984935" y="346864"/>
              <a:ext cx="4650900" cy="4650900"/>
            </a:xfrm>
            <a:prstGeom prst="pie">
              <a:avLst>
                <a:gd name="adj1" fmla="val 10800000"/>
                <a:gd name="adj2" fmla="val 16200000"/>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C0C0C"/>
                </a:solidFill>
                <a:latin typeface="Arial"/>
                <a:ea typeface="Arial"/>
                <a:cs typeface="Arial"/>
                <a:sym typeface="Arial"/>
              </a:endParaRPr>
            </a:p>
          </p:txBody>
        </p:sp>
        <p:sp>
          <p:nvSpPr>
            <p:cNvPr id="270" name="Google Shape;270;p5"/>
            <p:cNvSpPr txBox="1"/>
            <p:nvPr/>
          </p:nvSpPr>
          <p:spPr>
            <a:xfrm>
              <a:off x="1450566" y="1310793"/>
              <a:ext cx="1716300" cy="1273500"/>
            </a:xfrm>
            <a:prstGeom prst="rect">
              <a:avLst/>
            </a:prstGeom>
            <a:noFill/>
            <a:ln>
              <a:noFill/>
            </a:ln>
          </p:spPr>
          <p:txBody>
            <a:bodyPr spcFirstLastPara="1" wrap="square" lIns="29200" tIns="29200" rIns="29200" bIns="29200" anchor="ctr" anchorCtr="0">
              <a:noAutofit/>
            </a:bodyPr>
            <a:lstStyle/>
            <a:p>
              <a:pPr marL="0" marR="0" lvl="0" indent="0" algn="ctr" rtl="0">
                <a:lnSpc>
                  <a:spcPct val="90000"/>
                </a:lnSpc>
                <a:spcBef>
                  <a:spcPts val="0"/>
                </a:spcBef>
                <a:spcAft>
                  <a:spcPts val="0"/>
                </a:spcAft>
                <a:buClr>
                  <a:srgbClr val="000000"/>
                </a:buClr>
                <a:buSzPts val="2300"/>
                <a:buFont typeface="Arial"/>
                <a:buNone/>
              </a:pPr>
              <a:r>
                <a:rPr lang="en-US" sz="2300" b="0" i="0" u="none" strike="noStrike" cap="none">
                  <a:solidFill>
                    <a:srgbClr val="0C0C0C"/>
                  </a:solidFill>
                  <a:latin typeface="Arial"/>
                  <a:ea typeface="Arial"/>
                  <a:cs typeface="Arial"/>
                  <a:sym typeface="Arial"/>
                </a:rPr>
                <a:t>Growth strategy</a:t>
              </a:r>
              <a:endParaRPr sz="2300" b="0" i="0" u="none" strike="noStrike" cap="none">
                <a:solidFill>
                  <a:srgbClr val="0C0C0C"/>
                </a:solidFill>
                <a:latin typeface="Arial"/>
                <a:ea typeface="Arial"/>
                <a:cs typeface="Arial"/>
                <a:sym typeface="Arial"/>
              </a:endParaRPr>
            </a:p>
          </p:txBody>
        </p:sp>
        <p:sp>
          <p:nvSpPr>
            <p:cNvPr id="271" name="Google Shape;271;p5"/>
            <p:cNvSpPr/>
            <p:nvPr/>
          </p:nvSpPr>
          <p:spPr>
            <a:xfrm>
              <a:off x="853163" y="58959"/>
              <a:ext cx="5226600" cy="5226600"/>
            </a:xfrm>
            <a:custGeom>
              <a:avLst/>
              <a:gdLst/>
              <a:ahLst/>
              <a:cxnLst/>
              <a:rect l="l" t="t" r="r" b="b"/>
              <a:pathLst>
                <a:path w="120000" h="120000" extrusionOk="0">
                  <a:moveTo>
                    <a:pt x="60000" y="4067"/>
                  </a:moveTo>
                  <a:lnTo>
                    <a:pt x="60000" y="4067"/>
                  </a:lnTo>
                  <a:cubicBezTo>
                    <a:pt x="88941" y="4067"/>
                    <a:pt x="113103" y="26145"/>
                    <a:pt x="115706" y="54969"/>
                  </a:cubicBezTo>
                  <a:lnTo>
                    <a:pt x="119760" y="54969"/>
                  </a:lnTo>
                  <a:lnTo>
                    <a:pt x="112882" y="60000"/>
                  </a:lnTo>
                  <a:lnTo>
                    <a:pt x="105523" y="54969"/>
                  </a:lnTo>
                  <a:lnTo>
                    <a:pt x="109576" y="54969"/>
                  </a:lnTo>
                  <a:lnTo>
                    <a:pt x="109576" y="54969"/>
                  </a:lnTo>
                  <a:cubicBezTo>
                    <a:pt x="106994" y="29527"/>
                    <a:pt x="85573" y="10169"/>
                    <a:pt x="60000" y="10169"/>
                  </a:cubicBezTo>
                  <a:close/>
                </a:path>
              </a:pathLst>
            </a:custGeom>
            <a:solidFill>
              <a:srgbClr val="A7D2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C0C0C"/>
                </a:solidFill>
                <a:latin typeface="Arial"/>
                <a:ea typeface="Arial"/>
                <a:cs typeface="Arial"/>
                <a:sym typeface="Arial"/>
              </a:endParaRPr>
            </a:p>
          </p:txBody>
        </p:sp>
        <p:sp>
          <p:nvSpPr>
            <p:cNvPr id="272" name="Google Shape;272;p5"/>
            <p:cNvSpPr/>
            <p:nvPr/>
          </p:nvSpPr>
          <p:spPr>
            <a:xfrm>
              <a:off x="853163" y="215092"/>
              <a:ext cx="5226600" cy="5226600"/>
            </a:xfrm>
            <a:custGeom>
              <a:avLst/>
              <a:gdLst/>
              <a:ahLst/>
              <a:cxnLst/>
              <a:rect l="l" t="t" r="r" b="b"/>
              <a:pathLst>
                <a:path w="120000" h="120000" extrusionOk="0">
                  <a:moveTo>
                    <a:pt x="115933" y="60000"/>
                  </a:moveTo>
                  <a:lnTo>
                    <a:pt x="115933" y="60000"/>
                  </a:lnTo>
                  <a:cubicBezTo>
                    <a:pt x="115933" y="88941"/>
                    <a:pt x="93855" y="113103"/>
                    <a:pt x="65031" y="115706"/>
                  </a:cubicBezTo>
                  <a:lnTo>
                    <a:pt x="65031" y="119760"/>
                  </a:lnTo>
                  <a:lnTo>
                    <a:pt x="60000" y="112882"/>
                  </a:lnTo>
                  <a:lnTo>
                    <a:pt x="65031" y="105523"/>
                  </a:lnTo>
                  <a:lnTo>
                    <a:pt x="65031" y="109576"/>
                  </a:lnTo>
                  <a:cubicBezTo>
                    <a:pt x="90473" y="106994"/>
                    <a:pt x="109831" y="85573"/>
                    <a:pt x="109831" y="60000"/>
                  </a:cubicBezTo>
                  <a:close/>
                </a:path>
              </a:pathLst>
            </a:custGeom>
            <a:solidFill>
              <a:srgbClr val="A7D2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C0C0C"/>
                </a:solidFill>
                <a:latin typeface="Arial"/>
                <a:ea typeface="Arial"/>
                <a:cs typeface="Arial"/>
                <a:sym typeface="Arial"/>
              </a:endParaRPr>
            </a:p>
          </p:txBody>
        </p:sp>
        <p:sp>
          <p:nvSpPr>
            <p:cNvPr id="273" name="Google Shape;273;p5"/>
            <p:cNvSpPr/>
            <p:nvPr/>
          </p:nvSpPr>
          <p:spPr>
            <a:xfrm>
              <a:off x="697030" y="215092"/>
              <a:ext cx="5226600" cy="5226600"/>
            </a:xfrm>
            <a:custGeom>
              <a:avLst/>
              <a:gdLst/>
              <a:ahLst/>
              <a:cxnLst/>
              <a:rect l="l" t="t" r="r" b="b"/>
              <a:pathLst>
                <a:path w="120000" h="120000" extrusionOk="0">
                  <a:moveTo>
                    <a:pt x="60000" y="115933"/>
                  </a:moveTo>
                  <a:cubicBezTo>
                    <a:pt x="31059" y="115933"/>
                    <a:pt x="6897" y="93855"/>
                    <a:pt x="4294" y="65031"/>
                  </a:cubicBezTo>
                  <a:lnTo>
                    <a:pt x="240" y="65031"/>
                  </a:lnTo>
                  <a:lnTo>
                    <a:pt x="7118" y="60000"/>
                  </a:lnTo>
                  <a:lnTo>
                    <a:pt x="14477" y="65031"/>
                  </a:lnTo>
                  <a:lnTo>
                    <a:pt x="10424" y="65031"/>
                  </a:lnTo>
                  <a:lnTo>
                    <a:pt x="10424" y="65031"/>
                  </a:lnTo>
                  <a:cubicBezTo>
                    <a:pt x="13006" y="90473"/>
                    <a:pt x="34427" y="109831"/>
                    <a:pt x="60000" y="109831"/>
                  </a:cubicBezTo>
                  <a:close/>
                </a:path>
              </a:pathLst>
            </a:custGeom>
            <a:solidFill>
              <a:srgbClr val="A7D2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C0C0C"/>
                </a:solidFill>
                <a:latin typeface="Arial"/>
                <a:ea typeface="Arial"/>
                <a:cs typeface="Arial"/>
                <a:sym typeface="Arial"/>
              </a:endParaRPr>
            </a:p>
          </p:txBody>
        </p:sp>
        <p:sp>
          <p:nvSpPr>
            <p:cNvPr id="274" name="Google Shape;274;p5"/>
            <p:cNvSpPr/>
            <p:nvPr/>
          </p:nvSpPr>
          <p:spPr>
            <a:xfrm>
              <a:off x="697030" y="58959"/>
              <a:ext cx="5226600" cy="5226600"/>
            </a:xfrm>
            <a:custGeom>
              <a:avLst/>
              <a:gdLst/>
              <a:ahLst/>
              <a:cxnLst/>
              <a:rect l="l" t="t" r="r" b="b"/>
              <a:pathLst>
                <a:path w="120000" h="120000" extrusionOk="0">
                  <a:moveTo>
                    <a:pt x="4067" y="60000"/>
                  </a:moveTo>
                  <a:lnTo>
                    <a:pt x="4067" y="60000"/>
                  </a:lnTo>
                  <a:cubicBezTo>
                    <a:pt x="4067" y="31059"/>
                    <a:pt x="26145" y="6897"/>
                    <a:pt x="54969" y="4294"/>
                  </a:cubicBezTo>
                  <a:lnTo>
                    <a:pt x="54969" y="240"/>
                  </a:lnTo>
                  <a:lnTo>
                    <a:pt x="60000" y="7118"/>
                  </a:lnTo>
                  <a:lnTo>
                    <a:pt x="54969" y="14477"/>
                  </a:lnTo>
                  <a:lnTo>
                    <a:pt x="54969" y="10424"/>
                  </a:lnTo>
                  <a:lnTo>
                    <a:pt x="54969" y="10424"/>
                  </a:lnTo>
                  <a:cubicBezTo>
                    <a:pt x="29527" y="13006"/>
                    <a:pt x="10169" y="34427"/>
                    <a:pt x="10169" y="60000"/>
                  </a:cubicBezTo>
                  <a:close/>
                </a:path>
              </a:pathLst>
            </a:custGeom>
            <a:solidFill>
              <a:srgbClr val="A7D2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C0C0C"/>
                </a:solidFill>
                <a:latin typeface="Arial"/>
                <a:ea typeface="Arial"/>
                <a:cs typeface="Arial"/>
                <a:sym typeface="Arial"/>
              </a:endParaRPr>
            </a:p>
          </p:txBody>
        </p:sp>
      </p:grpSp>
      <p:sp>
        <p:nvSpPr>
          <p:cNvPr id="275" name="Google Shape;275;p5"/>
          <p:cNvSpPr txBox="1"/>
          <p:nvPr/>
        </p:nvSpPr>
        <p:spPr>
          <a:xfrm>
            <a:off x="11236569" y="1942681"/>
            <a:ext cx="804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1</a:t>
            </a:r>
            <a:endParaRPr sz="1400" b="0" i="0" u="none" strike="noStrike" cap="none">
              <a:solidFill>
                <a:srgbClr val="FF0000"/>
              </a:solidFill>
              <a:highlight>
                <a:srgbClr val="FFFF00"/>
              </a:highlight>
              <a:latin typeface="Arial"/>
              <a:ea typeface="Arial"/>
              <a:cs typeface="Arial"/>
              <a:sym typeface="Arial"/>
            </a:endParaRPr>
          </a:p>
        </p:txBody>
      </p:sp>
      <p:sp>
        <p:nvSpPr>
          <p:cNvPr id="276" name="Google Shape;276;p5"/>
          <p:cNvSpPr txBox="1"/>
          <p:nvPr/>
        </p:nvSpPr>
        <p:spPr>
          <a:xfrm>
            <a:off x="11228195" y="5712488"/>
            <a:ext cx="804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77" name="Google Shape;277;p5"/>
          <p:cNvSpPr txBox="1"/>
          <p:nvPr/>
        </p:nvSpPr>
        <p:spPr>
          <a:xfrm>
            <a:off x="6989465" y="5694066"/>
            <a:ext cx="804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278" name="Google Shape;278;p5"/>
          <p:cNvSpPr txBox="1"/>
          <p:nvPr/>
        </p:nvSpPr>
        <p:spPr>
          <a:xfrm>
            <a:off x="6718160" y="2026418"/>
            <a:ext cx="804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
        <p:nvSpPr>
          <p:cNvPr id="279" name="Google Shape;279;p5"/>
          <p:cNvSpPr txBox="1"/>
          <p:nvPr/>
        </p:nvSpPr>
        <p:spPr>
          <a:xfrm>
            <a:off x="4960375" y="207525"/>
            <a:ext cx="2651700" cy="40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@ID: Share one para at a time</a:t>
            </a:r>
            <a:endParaRPr sz="1400" b="0" i="0" u="none" strike="noStrike" cap="none">
              <a:solidFill>
                <a:srgbClr val="FF0000"/>
              </a:solidFill>
              <a:highlight>
                <a:srgbClr val="FFFF00"/>
              </a:highlight>
              <a:latin typeface="Arial"/>
              <a:ea typeface="Arial"/>
              <a:cs typeface="Arial"/>
              <a:sym typeface="Arial"/>
            </a:endParaRPr>
          </a:p>
        </p:txBody>
      </p:sp>
      <p:sp>
        <p:nvSpPr>
          <p:cNvPr id="280" name="Google Shape;280;p5"/>
          <p:cNvSpPr txBox="1"/>
          <p:nvPr/>
        </p:nvSpPr>
        <p:spPr>
          <a:xfrm>
            <a:off x="348139" y="5858266"/>
            <a:ext cx="7335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highlight>
                  <a:srgbClr val="FFFF00"/>
                </a:highlight>
                <a:latin typeface="Poppins"/>
                <a:ea typeface="Poppins"/>
                <a:cs typeface="Poppins"/>
                <a:sym typeface="Poppins"/>
              </a:rPr>
              <a:t>Embed the PDF as a Video </a:t>
            </a:r>
            <a:r>
              <a:rPr lang="en-US" sz="1800" b="0" i="0" u="none" strike="noStrike" cap="none">
                <a:solidFill>
                  <a:srgbClr val="FF0000"/>
                </a:solidFill>
                <a:highlight>
                  <a:srgbClr val="FFFF00"/>
                </a:highlight>
                <a:latin typeface="Poppins"/>
                <a:ea typeface="Poppins"/>
                <a:cs typeface="Poppins"/>
                <a:sym typeface="Poppins"/>
              </a:rPr>
              <a:t>‘Drifting from </a:t>
            </a:r>
            <a:r>
              <a:rPr lang="en-US" sz="1800" b="0" i="0" u="none" strike="noStrike" cap="none">
                <a:solidFill>
                  <a:srgbClr val="FF0000"/>
                </a:solidFill>
                <a:highlight>
                  <a:srgbClr val="FFFF00"/>
                </a:highlight>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6"/>
                  </a:ext>
                </a:extLst>
              </a:rPr>
              <a:t>the</a:t>
            </a:r>
            <a:r>
              <a:rPr lang="en-US" sz="1800" b="0" i="0" u="none" strike="noStrike" cap="none">
                <a:solidFill>
                  <a:srgbClr val="FF0000"/>
                </a:solidFill>
                <a:highlight>
                  <a:srgbClr val="FFFF00"/>
                </a:highlight>
                <a:latin typeface="Poppins"/>
                <a:ea typeface="Poppins"/>
                <a:cs typeface="Poppins"/>
                <a:sym typeface="Poppins"/>
              </a:rPr>
              <a:t> Mission’ </a:t>
            </a:r>
            <a:r>
              <a:rPr lang="en-US" sz="1800" b="0" i="0" u="none" strike="noStrike" cap="none">
                <a:solidFill>
                  <a:srgbClr val="000000"/>
                </a:solidFill>
                <a:highlight>
                  <a:srgbClr val="FFFF00"/>
                </a:highlight>
                <a:latin typeface="Poppins"/>
                <a:ea typeface="Poppins"/>
                <a:cs typeface="Poppins"/>
                <a:sym typeface="Poppins"/>
              </a:rPr>
              <a:t>here</a:t>
            </a:r>
            <a:endParaRPr sz="1800" b="0" i="0" u="none" strike="noStrike" cap="none">
              <a:solidFill>
                <a:srgbClr val="000000"/>
              </a:solidFill>
              <a:highlight>
                <a:srgbClr val="FFFF00"/>
              </a:highlight>
              <a:latin typeface="Poppins"/>
              <a:ea typeface="Poppins"/>
              <a:cs typeface="Poppins"/>
              <a:sym typeface="Poppins"/>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5"/>
          <p:cNvSpPr txBox="1"/>
          <p:nvPr/>
        </p:nvSpPr>
        <p:spPr>
          <a:xfrm>
            <a:off x="823461" y="784059"/>
            <a:ext cx="838082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Mission Lock-In</a:t>
            </a:r>
            <a:endParaRPr sz="2400" b="0" i="0" u="none" strike="noStrike" cap="none">
              <a:solidFill>
                <a:schemeClr val="dk1"/>
              </a:solidFill>
              <a:latin typeface="Poppins"/>
              <a:ea typeface="Poppins"/>
              <a:cs typeface="Poppins"/>
              <a:sym typeface="Poppins"/>
            </a:endParaRPr>
          </a:p>
        </p:txBody>
      </p:sp>
      <p:sp>
        <p:nvSpPr>
          <p:cNvPr id="287" name="Google Shape;287;p45"/>
          <p:cNvSpPr txBox="1"/>
          <p:nvPr/>
        </p:nvSpPr>
        <p:spPr>
          <a:xfrm>
            <a:off x="816429" y="1698415"/>
            <a:ext cx="5031600" cy="258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Mission lock-in ensures the venture’s purpose is deeply built into its legal framework, daily operations, and long-term plans.</a:t>
            </a: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This ensures the mission stays strongly aligned and cannot be easily changed or weakened, even when outside forces push for different priorities.</a:t>
            </a:r>
            <a:endParaRPr sz="1800" b="0" i="0" u="none" strike="noStrike" cap="none">
              <a:solidFill>
                <a:srgbClr val="000000"/>
              </a:solidFill>
              <a:latin typeface="Poppins"/>
              <a:ea typeface="Poppins"/>
              <a:cs typeface="Poppins"/>
              <a:sym typeface="Poppins"/>
            </a:endParaRPr>
          </a:p>
        </p:txBody>
      </p:sp>
      <p:pic>
        <p:nvPicPr>
          <p:cNvPr id="288" name="Google Shape;288;p45"/>
          <p:cNvPicPr preferRelativeResize="0"/>
          <p:nvPr/>
        </p:nvPicPr>
        <p:blipFill rotWithShape="1">
          <a:blip r:embed="rId4">
            <a:alphaModFix/>
          </a:blip>
          <a:srcRect l="13829" t="12161" r="15740" b="22345"/>
          <a:stretch/>
        </p:blipFill>
        <p:spPr>
          <a:xfrm>
            <a:off x="6079253" y="1085222"/>
            <a:ext cx="4572000" cy="4491614"/>
          </a:xfrm>
          <a:prstGeom prst="rect">
            <a:avLst/>
          </a:prstGeom>
          <a:noFill/>
          <a:ln>
            <a:noFill/>
          </a:ln>
        </p:spPr>
      </p:pic>
      <p:sp>
        <p:nvSpPr>
          <p:cNvPr id="289" name="Google Shape;289;p45"/>
          <p:cNvSpPr txBox="1"/>
          <p:nvPr/>
        </p:nvSpPr>
        <p:spPr>
          <a:xfrm>
            <a:off x="5498961" y="6116879"/>
            <a:ext cx="609432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F0000"/>
                </a:solidFill>
                <a:highlight>
                  <a:srgbClr val="FFFF00"/>
                </a:highlight>
                <a:latin typeface="Arial"/>
                <a:ea typeface="Arial"/>
                <a:cs typeface="Arial"/>
                <a:sym typeface="Arial"/>
              </a:rPr>
              <a:t>https://www.freepik.com/free-vector/security_4870958.htm#fromView=search&amp;page=1&amp;position=4&amp;uuid=d0d9e1c4-ac27-43dc-aea9-0ad36d84756a&amp;query=lock</a:t>
            </a:r>
            <a:endParaRPr sz="1400" b="0" i="0" u="none" strike="noStrike" cap="none">
              <a:solidFill>
                <a:srgbClr val="000000"/>
              </a:solidFill>
              <a:latin typeface="Arial"/>
              <a:ea typeface="Arial"/>
              <a:cs typeface="Arial"/>
              <a:sym typeface="Arial"/>
            </a:endParaRPr>
          </a:p>
        </p:txBody>
      </p:sp>
      <p:sp>
        <p:nvSpPr>
          <p:cNvPr id="290" name="Google Shape;290;p45"/>
          <p:cNvSpPr txBox="1"/>
          <p:nvPr/>
        </p:nvSpPr>
        <p:spPr>
          <a:xfrm>
            <a:off x="6712298" y="5767753"/>
            <a:ext cx="270300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latin typeface="Arial"/>
                <a:ea typeface="Arial"/>
                <a:cs typeface="Arial"/>
                <a:sym typeface="Arial"/>
              </a:rPr>
              <a:t>Alt text: A lock</a:t>
            </a:r>
            <a:endParaRPr sz="1400" b="0" i="0" u="none" strike="noStrike" cap="none">
              <a:solidFill>
                <a:srgbClr val="000000"/>
              </a:solidFill>
              <a:latin typeface="Arial"/>
              <a:ea typeface="Arial"/>
              <a:cs typeface="Arial"/>
              <a:sym typeface="Arial"/>
            </a:endParaRPr>
          </a:p>
        </p:txBody>
      </p:sp>
      <p:sp>
        <p:nvSpPr>
          <p:cNvPr id="291" name="Google Shape;291;p45"/>
          <p:cNvSpPr txBox="1"/>
          <p:nvPr/>
        </p:nvSpPr>
        <p:spPr>
          <a:xfrm>
            <a:off x="9820354" y="2411603"/>
            <a:ext cx="2134066" cy="369332"/>
          </a:xfrm>
          <a:prstGeom prst="rect">
            <a:avLst/>
          </a:prstGeom>
          <a:solidFill>
            <a:srgbClr val="D0EEF9"/>
          </a:solidFill>
          <a:ln>
            <a:noFill/>
          </a:ln>
          <a:effectLst>
            <a:outerShdw blurRad="149987" dist="250190" dir="8460000" algn="ctr">
              <a:srgbClr val="000000">
                <a:alpha val="27058"/>
              </a:srgbClr>
            </a:outerShdw>
          </a:effectLst>
        </p:spPr>
        <p:txBody>
          <a:bodyPr spcFirstLastPara="1" wrap="square" lIns="90000"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Legal Framework</a:t>
            </a:r>
            <a:endParaRPr sz="1400" b="0" i="0" u="none" strike="noStrike" cap="none">
              <a:solidFill>
                <a:srgbClr val="000000"/>
              </a:solidFill>
              <a:latin typeface="Arial"/>
              <a:ea typeface="Arial"/>
              <a:cs typeface="Arial"/>
              <a:sym typeface="Arial"/>
            </a:endParaRPr>
          </a:p>
        </p:txBody>
      </p:sp>
      <p:sp>
        <p:nvSpPr>
          <p:cNvPr id="292" name="Google Shape;292;p45"/>
          <p:cNvSpPr txBox="1"/>
          <p:nvPr/>
        </p:nvSpPr>
        <p:spPr>
          <a:xfrm>
            <a:off x="9842126" y="3086519"/>
            <a:ext cx="2134066" cy="369332"/>
          </a:xfrm>
          <a:prstGeom prst="rect">
            <a:avLst/>
          </a:prstGeom>
          <a:solidFill>
            <a:srgbClr val="D0EEF9"/>
          </a:solidFill>
          <a:ln>
            <a:noFill/>
          </a:ln>
          <a:effectLst>
            <a:outerShdw blurRad="149987" dist="250190" dir="8460000" algn="ctr">
              <a:srgbClr val="000000">
                <a:alpha val="27058"/>
              </a:srgbClr>
            </a:outerShdw>
          </a:effectLst>
        </p:spPr>
        <p:txBody>
          <a:bodyPr spcFirstLastPara="1" wrap="square" lIns="90000"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Operations</a:t>
            </a:r>
            <a:endParaRPr sz="1400" b="0" i="0" u="none" strike="noStrike" cap="none">
              <a:solidFill>
                <a:srgbClr val="000000"/>
              </a:solidFill>
              <a:latin typeface="Arial"/>
              <a:ea typeface="Arial"/>
              <a:cs typeface="Arial"/>
              <a:sym typeface="Arial"/>
            </a:endParaRPr>
          </a:p>
        </p:txBody>
      </p:sp>
      <p:sp>
        <p:nvSpPr>
          <p:cNvPr id="293" name="Google Shape;293;p45"/>
          <p:cNvSpPr txBox="1"/>
          <p:nvPr/>
        </p:nvSpPr>
        <p:spPr>
          <a:xfrm>
            <a:off x="9863898" y="3781532"/>
            <a:ext cx="2134066" cy="369332"/>
          </a:xfrm>
          <a:prstGeom prst="rect">
            <a:avLst/>
          </a:prstGeom>
          <a:solidFill>
            <a:srgbClr val="D0EEF9"/>
          </a:solidFill>
          <a:ln>
            <a:noFill/>
          </a:ln>
          <a:effectLst>
            <a:outerShdw blurRad="149987" dist="250190" dir="8460000" algn="ctr">
              <a:srgbClr val="000000">
                <a:alpha val="27058"/>
              </a:srgbClr>
            </a:outerShdw>
          </a:effectLst>
        </p:spPr>
        <p:txBody>
          <a:bodyPr spcFirstLastPara="1" wrap="square" lIns="90000"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Long-term Plans</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6"/>
          <p:cNvSpPr txBox="1"/>
          <p:nvPr/>
        </p:nvSpPr>
        <p:spPr>
          <a:xfrm>
            <a:off x="873702" y="784059"/>
            <a:ext cx="838082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Designing Mission Lock-In</a:t>
            </a:r>
            <a:endParaRPr sz="2400" b="0" i="0" u="none" strike="noStrike" cap="none">
              <a:solidFill>
                <a:schemeClr val="dk1"/>
              </a:solidFill>
              <a:latin typeface="Poppins"/>
              <a:ea typeface="Poppins"/>
              <a:cs typeface="Poppins"/>
              <a:sym typeface="Poppins"/>
            </a:endParaRPr>
          </a:p>
        </p:txBody>
      </p:sp>
      <p:grpSp>
        <p:nvGrpSpPr>
          <p:cNvPr id="300" name="Google Shape;300;p46"/>
          <p:cNvGrpSpPr/>
          <p:nvPr/>
        </p:nvGrpSpPr>
        <p:grpSpPr>
          <a:xfrm>
            <a:off x="743326" y="1771840"/>
            <a:ext cx="10764798" cy="3610745"/>
            <a:chOff x="7285" y="807198"/>
            <a:chExt cx="10764798" cy="3610745"/>
          </a:xfrm>
        </p:grpSpPr>
        <p:sp>
          <p:nvSpPr>
            <p:cNvPr id="301" name="Google Shape;301;p46"/>
            <p:cNvSpPr/>
            <p:nvPr/>
          </p:nvSpPr>
          <p:spPr>
            <a:xfrm>
              <a:off x="7285" y="807198"/>
              <a:ext cx="3146717" cy="2348957"/>
            </a:xfrm>
            <a:prstGeom prst="round2SameRect">
              <a:avLst>
                <a:gd name="adj1" fmla="val 8000"/>
                <a:gd name="adj2" fmla="val 0"/>
              </a:avLst>
            </a:prstGeom>
            <a:solidFill>
              <a:schemeClr val="lt1">
                <a:alpha val="89019"/>
              </a:schemeClr>
            </a:solidFill>
            <a:ln w="254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46"/>
            <p:cNvSpPr txBox="1"/>
            <p:nvPr/>
          </p:nvSpPr>
          <p:spPr>
            <a:xfrm>
              <a:off x="62324" y="862237"/>
              <a:ext cx="3036639" cy="2293918"/>
            </a:xfrm>
            <a:prstGeom prst="rect">
              <a:avLst/>
            </a:prstGeom>
            <a:noFill/>
            <a:ln>
              <a:noFill/>
            </a:ln>
          </p:spPr>
          <p:txBody>
            <a:bodyPr spcFirstLastPara="1" wrap="square" lIns="19050" tIns="57150" rIns="19050" bIns="19050" anchor="t" anchorCtr="0">
              <a:noAutofit/>
            </a:bodyPr>
            <a:lstStyle/>
            <a:p>
              <a:pPr marL="114300" marR="0" lvl="1" indent="-114300" algn="l" rtl="0">
                <a:lnSpc>
                  <a:spcPct val="90000"/>
                </a:lnSpc>
                <a:spcBef>
                  <a:spcPts val="0"/>
                </a:spcBef>
                <a:spcAft>
                  <a:spcPts val="0"/>
                </a:spcAft>
                <a:buClr>
                  <a:srgbClr val="000000"/>
                </a:buClr>
                <a:buSzPts val="1500"/>
                <a:buFont typeface="Arial"/>
                <a:buChar char="•"/>
              </a:pPr>
              <a:r>
                <a:rPr lang="en-US" sz="1500" b="0" i="0" u="none" strike="noStrike" cap="none">
                  <a:solidFill>
                    <a:srgbClr val="000000"/>
                  </a:solidFill>
                  <a:latin typeface="Poppins"/>
                  <a:ea typeface="Poppins"/>
                  <a:cs typeface="Poppins"/>
                  <a:sym typeface="Poppins"/>
                </a:rPr>
                <a:t>Choosing legal forms like </a:t>
              </a:r>
              <a:r>
                <a:rPr lang="en-US" sz="1500" b="0" i="0" u="none" strike="noStrike" cap="none">
                  <a:solidFill>
                    <a:srgbClr val="00B050"/>
                  </a:solidFill>
                  <a:latin typeface="Poppins"/>
                  <a:ea typeface="Poppins"/>
                  <a:cs typeface="Poppins"/>
                  <a:sym typeface="Poppins"/>
                </a:rPr>
                <a:t>Benefit Corporations </a:t>
              </a:r>
              <a:r>
                <a:rPr lang="en-US" sz="1500" b="0" i="0" u="none" strike="noStrike" cap="none">
                  <a:solidFill>
                    <a:srgbClr val="000000"/>
                  </a:solidFill>
                  <a:latin typeface="Poppins"/>
                  <a:ea typeface="Poppins"/>
                  <a:cs typeface="Poppins"/>
                  <a:sym typeface="Poppins"/>
                </a:rPr>
                <a:t>(B-Corps) or Section 8 companies (in India) that require social impact reporting and mandate the inclusion of purpose alongside profit.</a:t>
              </a:r>
              <a:endParaRPr sz="1500" b="0" i="0" u="none" strike="noStrike" cap="none">
                <a:solidFill>
                  <a:srgbClr val="000000"/>
                </a:solidFill>
                <a:latin typeface="Poppins"/>
                <a:ea typeface="Poppins"/>
                <a:cs typeface="Poppins"/>
                <a:sym typeface="Poppins"/>
              </a:endParaRPr>
            </a:p>
          </p:txBody>
        </p:sp>
        <p:sp>
          <p:nvSpPr>
            <p:cNvPr id="303" name="Google Shape;303;p46"/>
            <p:cNvSpPr/>
            <p:nvPr/>
          </p:nvSpPr>
          <p:spPr>
            <a:xfrm>
              <a:off x="7285" y="3156156"/>
              <a:ext cx="3146717" cy="1010051"/>
            </a:xfrm>
            <a:prstGeom prst="rect">
              <a:avLst/>
            </a:prstGeom>
            <a:solidFill>
              <a:srgbClr val="19ACE4"/>
            </a:solidFill>
            <a:ln w="254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46"/>
            <p:cNvSpPr txBox="1"/>
            <p:nvPr/>
          </p:nvSpPr>
          <p:spPr>
            <a:xfrm>
              <a:off x="7285" y="3156156"/>
              <a:ext cx="2215997" cy="1010051"/>
            </a:xfrm>
            <a:prstGeom prst="rect">
              <a:avLst/>
            </a:prstGeom>
            <a:noFill/>
            <a:ln>
              <a:noFill/>
            </a:ln>
          </p:spPr>
          <p:txBody>
            <a:bodyPr spcFirstLastPara="1" wrap="square" lIns="72375" tIns="0" rIns="24125" bIns="0" anchor="ctr" anchorCtr="0">
              <a:noAutofit/>
            </a:bodyPr>
            <a:lstStyle/>
            <a:p>
              <a:pPr marL="0" marR="0" lvl="0" indent="0" algn="l" rtl="0">
                <a:lnSpc>
                  <a:spcPct val="90000"/>
                </a:lnSpc>
                <a:spcBef>
                  <a:spcPts val="0"/>
                </a:spcBef>
                <a:spcAft>
                  <a:spcPts val="0"/>
                </a:spcAft>
                <a:buClr>
                  <a:srgbClr val="000000"/>
                </a:buClr>
                <a:buSzPts val="1900"/>
                <a:buFont typeface="Arial"/>
                <a:buNone/>
              </a:pPr>
              <a:r>
                <a:rPr lang="en-US" sz="1900" b="0" i="0" u="none" strike="noStrike" cap="none">
                  <a:solidFill>
                    <a:schemeClr val="lt1"/>
                  </a:solidFill>
                  <a:latin typeface="Poppins"/>
                  <a:ea typeface="Poppins"/>
                  <a:cs typeface="Poppins"/>
                  <a:sym typeface="Poppins"/>
                </a:rPr>
                <a:t>Legal Structures</a:t>
              </a:r>
              <a:endParaRPr sz="1900" b="0" i="0" u="none" strike="noStrike" cap="none">
                <a:solidFill>
                  <a:schemeClr val="lt1"/>
                </a:solidFill>
                <a:latin typeface="Poppins"/>
                <a:ea typeface="Poppins"/>
                <a:cs typeface="Poppins"/>
                <a:sym typeface="Poppins"/>
              </a:endParaRPr>
            </a:p>
          </p:txBody>
        </p:sp>
        <p:sp>
          <p:nvSpPr>
            <p:cNvPr id="305" name="Google Shape;305;p46"/>
            <p:cNvSpPr/>
            <p:nvPr/>
          </p:nvSpPr>
          <p:spPr>
            <a:xfrm>
              <a:off x="2312299" y="3316593"/>
              <a:ext cx="1101350" cy="1101350"/>
            </a:xfrm>
            <a:prstGeom prst="ellipse">
              <a:avLst/>
            </a:prstGeom>
            <a:solidFill>
              <a:srgbClr val="CBE2F5">
                <a:alpha val="89019"/>
              </a:srgbClr>
            </a:solidFill>
            <a:ln w="25400" cap="flat" cmpd="sng">
              <a:solidFill>
                <a:srgbClr val="CBE2F5">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46"/>
            <p:cNvSpPr/>
            <p:nvPr/>
          </p:nvSpPr>
          <p:spPr>
            <a:xfrm>
              <a:off x="3686502" y="807198"/>
              <a:ext cx="3146717" cy="2348957"/>
            </a:xfrm>
            <a:prstGeom prst="round2SameRect">
              <a:avLst>
                <a:gd name="adj1" fmla="val 8000"/>
                <a:gd name="adj2" fmla="val 0"/>
              </a:avLst>
            </a:prstGeom>
            <a:solidFill>
              <a:schemeClr val="lt1">
                <a:alpha val="89019"/>
              </a:schemeClr>
            </a:solidFill>
            <a:ln w="254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46"/>
            <p:cNvSpPr txBox="1"/>
            <p:nvPr/>
          </p:nvSpPr>
          <p:spPr>
            <a:xfrm>
              <a:off x="3741541" y="862237"/>
              <a:ext cx="3036639" cy="2293918"/>
            </a:xfrm>
            <a:prstGeom prst="rect">
              <a:avLst/>
            </a:prstGeom>
            <a:noFill/>
            <a:ln>
              <a:noFill/>
            </a:ln>
          </p:spPr>
          <p:txBody>
            <a:bodyPr spcFirstLastPara="1" wrap="square" lIns="19050" tIns="57150" rIns="19050" bIns="19050" anchor="t" anchorCtr="0">
              <a:noAutofit/>
            </a:bodyPr>
            <a:lstStyle/>
            <a:p>
              <a:pPr marL="114300" marR="0" lvl="1" indent="-114300" algn="l" rtl="0">
                <a:lnSpc>
                  <a:spcPct val="90000"/>
                </a:lnSpc>
                <a:spcBef>
                  <a:spcPts val="0"/>
                </a:spcBef>
                <a:spcAft>
                  <a:spcPts val="0"/>
                </a:spcAft>
                <a:buClr>
                  <a:srgbClr val="000000"/>
                </a:buClr>
                <a:buSzPts val="1500"/>
                <a:buFont typeface="Arial"/>
                <a:buChar char="•"/>
              </a:pPr>
              <a:r>
                <a:rPr lang="en-US" sz="1500" b="0" i="0" u="none" strike="noStrike" cap="none">
                  <a:solidFill>
                    <a:srgbClr val="000000"/>
                  </a:solidFill>
                  <a:latin typeface="Poppins"/>
                  <a:ea typeface="Poppins"/>
                  <a:cs typeface="Poppins"/>
                  <a:sym typeface="Poppins"/>
                </a:rPr>
                <a:t>Appointing board members or advisory councils with mission-focused oversight. In some cases, ventures even reserve “</a:t>
              </a:r>
              <a:r>
                <a:rPr lang="en-US" sz="1500" b="0" i="0" u="none" strike="noStrike" cap="none">
                  <a:solidFill>
                    <a:srgbClr val="00B050"/>
                  </a:solidFill>
                  <a:latin typeface="Poppins"/>
                  <a:ea typeface="Poppins"/>
                  <a:cs typeface="Poppins"/>
                  <a:sym typeface="Poppins"/>
                </a:rPr>
                <a:t>mission veto rights</a:t>
              </a:r>
              <a:r>
                <a:rPr lang="en-US" sz="1500" b="0" i="0" u="none" strike="noStrike" cap="none">
                  <a:solidFill>
                    <a:srgbClr val="000000"/>
                  </a:solidFill>
                  <a:latin typeface="Poppins"/>
                  <a:ea typeface="Poppins"/>
                  <a:cs typeface="Poppins"/>
                  <a:sym typeface="Poppins"/>
                </a:rPr>
                <a:t>” for specific stakeholders to safeguard social outcomes.</a:t>
              </a:r>
              <a:endParaRPr sz="1500" b="0" i="0" u="none" strike="noStrike" cap="none">
                <a:solidFill>
                  <a:srgbClr val="000000"/>
                </a:solidFill>
                <a:latin typeface="Poppins"/>
                <a:ea typeface="Poppins"/>
                <a:cs typeface="Poppins"/>
                <a:sym typeface="Poppins"/>
              </a:endParaRPr>
            </a:p>
          </p:txBody>
        </p:sp>
        <p:sp>
          <p:nvSpPr>
            <p:cNvPr id="308" name="Google Shape;308;p46"/>
            <p:cNvSpPr/>
            <p:nvPr/>
          </p:nvSpPr>
          <p:spPr>
            <a:xfrm>
              <a:off x="3686502" y="3156156"/>
              <a:ext cx="3146717" cy="1010051"/>
            </a:xfrm>
            <a:prstGeom prst="rect">
              <a:avLst/>
            </a:prstGeom>
            <a:solidFill>
              <a:srgbClr val="19ACE4"/>
            </a:solidFill>
            <a:ln w="254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46"/>
            <p:cNvSpPr txBox="1"/>
            <p:nvPr/>
          </p:nvSpPr>
          <p:spPr>
            <a:xfrm>
              <a:off x="3686502" y="3156156"/>
              <a:ext cx="2215997" cy="1010051"/>
            </a:xfrm>
            <a:prstGeom prst="rect">
              <a:avLst/>
            </a:prstGeom>
            <a:noFill/>
            <a:ln>
              <a:noFill/>
            </a:ln>
          </p:spPr>
          <p:txBody>
            <a:bodyPr spcFirstLastPara="1" wrap="square" lIns="72375" tIns="0" rIns="24125" bIns="0" anchor="ctr" anchorCtr="0">
              <a:noAutofit/>
            </a:bodyPr>
            <a:lstStyle/>
            <a:p>
              <a:pPr marL="0" marR="0" lvl="0" indent="0" algn="l" rtl="0">
                <a:lnSpc>
                  <a:spcPct val="90000"/>
                </a:lnSpc>
                <a:spcBef>
                  <a:spcPts val="0"/>
                </a:spcBef>
                <a:spcAft>
                  <a:spcPts val="0"/>
                </a:spcAft>
                <a:buClr>
                  <a:srgbClr val="000000"/>
                </a:buClr>
                <a:buSzPts val="1900"/>
                <a:buFont typeface="Arial"/>
                <a:buNone/>
              </a:pPr>
              <a:r>
                <a:rPr lang="en-US" sz="1900" b="0" i="0" u="none" strike="noStrike" cap="none">
                  <a:solidFill>
                    <a:schemeClr val="lt1"/>
                  </a:solidFill>
                  <a:latin typeface="Poppins"/>
                  <a:ea typeface="Poppins"/>
                  <a:cs typeface="Poppins"/>
                  <a:sym typeface="Poppins"/>
                </a:rPr>
                <a:t>Governance Mechanisms</a:t>
              </a:r>
              <a:endParaRPr sz="1900" b="0" i="0" u="none" strike="noStrike" cap="none">
                <a:solidFill>
                  <a:schemeClr val="lt1"/>
                </a:solidFill>
                <a:latin typeface="Poppins"/>
                <a:ea typeface="Poppins"/>
                <a:cs typeface="Poppins"/>
                <a:sym typeface="Poppins"/>
              </a:endParaRPr>
            </a:p>
          </p:txBody>
        </p:sp>
        <p:sp>
          <p:nvSpPr>
            <p:cNvPr id="310" name="Google Shape;310;p46"/>
            <p:cNvSpPr/>
            <p:nvPr/>
          </p:nvSpPr>
          <p:spPr>
            <a:xfrm>
              <a:off x="5991516" y="3316593"/>
              <a:ext cx="1101350" cy="1101350"/>
            </a:xfrm>
            <a:prstGeom prst="ellipse">
              <a:avLst/>
            </a:prstGeom>
            <a:solidFill>
              <a:srgbClr val="CBE2F5">
                <a:alpha val="89019"/>
              </a:srgbClr>
            </a:solidFill>
            <a:ln w="25400" cap="flat" cmpd="sng">
              <a:solidFill>
                <a:srgbClr val="CBE2F5">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46"/>
            <p:cNvSpPr/>
            <p:nvPr/>
          </p:nvSpPr>
          <p:spPr>
            <a:xfrm>
              <a:off x="7365720" y="807198"/>
              <a:ext cx="3146717" cy="2348957"/>
            </a:xfrm>
            <a:prstGeom prst="round2SameRect">
              <a:avLst>
                <a:gd name="adj1" fmla="val 8000"/>
                <a:gd name="adj2" fmla="val 0"/>
              </a:avLst>
            </a:prstGeom>
            <a:solidFill>
              <a:schemeClr val="lt1">
                <a:alpha val="89019"/>
              </a:schemeClr>
            </a:solidFill>
            <a:ln w="254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46"/>
            <p:cNvSpPr txBox="1"/>
            <p:nvPr/>
          </p:nvSpPr>
          <p:spPr>
            <a:xfrm>
              <a:off x="7420759" y="862237"/>
              <a:ext cx="3036639" cy="2293918"/>
            </a:xfrm>
            <a:prstGeom prst="rect">
              <a:avLst/>
            </a:prstGeom>
            <a:noFill/>
            <a:ln>
              <a:noFill/>
            </a:ln>
          </p:spPr>
          <p:txBody>
            <a:bodyPr spcFirstLastPara="1" wrap="square" lIns="19050" tIns="57150" rIns="19050" bIns="19050" anchor="t" anchorCtr="0">
              <a:noAutofit/>
            </a:bodyPr>
            <a:lstStyle/>
            <a:p>
              <a:pPr marL="114300" marR="0" lvl="1" indent="-114300" algn="l" rtl="0">
                <a:lnSpc>
                  <a:spcPct val="90000"/>
                </a:lnSpc>
                <a:spcBef>
                  <a:spcPts val="0"/>
                </a:spcBef>
                <a:spcAft>
                  <a:spcPts val="0"/>
                </a:spcAft>
                <a:buClr>
                  <a:srgbClr val="000000"/>
                </a:buClr>
                <a:buSzPts val="1500"/>
                <a:buFont typeface="Arial"/>
                <a:buChar char="•"/>
              </a:pPr>
              <a:r>
                <a:rPr lang="en-US" sz="1500" b="0" i="0" u="none" strike="noStrike" cap="none">
                  <a:solidFill>
                    <a:srgbClr val="000000"/>
                  </a:solidFill>
                  <a:latin typeface="Poppins"/>
                  <a:ea typeface="Poppins"/>
                  <a:cs typeface="Poppins"/>
                  <a:sym typeface="Poppins"/>
                </a:rPr>
                <a:t>Drafting </a:t>
              </a:r>
              <a:r>
                <a:rPr lang="en-US" sz="1500" b="0" i="0" u="none" strike="noStrike" cap="none">
                  <a:solidFill>
                    <a:srgbClr val="00B050"/>
                  </a:solidFill>
                  <a:latin typeface="Poppins"/>
                  <a:ea typeface="Poppins"/>
                  <a:cs typeface="Poppins"/>
                  <a:sym typeface="Poppins"/>
                </a:rPr>
                <a:t>organisational charters </a:t>
              </a:r>
              <a:r>
                <a:rPr lang="en-US" sz="1500" b="0" i="0" u="none" strike="noStrike" cap="none">
                  <a:solidFill>
                    <a:srgbClr val="000000"/>
                  </a:solidFill>
                  <a:latin typeface="Poppins"/>
                  <a:ea typeface="Poppins"/>
                  <a:cs typeface="Poppins"/>
                  <a:sym typeface="Poppins"/>
                </a:rPr>
                <a:t>that prioritise mission fulfilment and </a:t>
              </a:r>
              <a:r>
                <a:rPr lang="en-US" sz="1500" b="0" i="0" u="none" strike="noStrike" cap="none">
                  <a:solidFill>
                    <a:srgbClr val="00B050"/>
                  </a:solidFill>
                  <a:latin typeface="Poppins"/>
                  <a:ea typeface="Poppins"/>
                  <a:cs typeface="Poppins"/>
                  <a:sym typeface="Poppins"/>
                </a:rPr>
                <a:t>codify</a:t>
              </a:r>
              <a:r>
                <a:rPr lang="en-US" sz="1500" b="0" i="0" u="none" strike="noStrike" cap="none">
                  <a:solidFill>
                    <a:srgbClr val="000000"/>
                  </a:solidFill>
                  <a:latin typeface="Poppins"/>
                  <a:ea typeface="Poppins"/>
                  <a:cs typeface="Poppins"/>
                  <a:sym typeface="Poppins"/>
                </a:rPr>
                <a:t> this in decision-making protocols, performance metrics, and hiring processes.</a:t>
              </a:r>
              <a:endParaRPr sz="1500" b="0" i="0" u="none" strike="noStrike" cap="none">
                <a:solidFill>
                  <a:srgbClr val="000000"/>
                </a:solidFill>
                <a:latin typeface="Poppins"/>
                <a:ea typeface="Poppins"/>
                <a:cs typeface="Poppins"/>
                <a:sym typeface="Poppins"/>
              </a:endParaRPr>
            </a:p>
          </p:txBody>
        </p:sp>
        <p:sp>
          <p:nvSpPr>
            <p:cNvPr id="313" name="Google Shape;313;p46"/>
            <p:cNvSpPr/>
            <p:nvPr/>
          </p:nvSpPr>
          <p:spPr>
            <a:xfrm>
              <a:off x="7365720" y="3156156"/>
              <a:ext cx="3146717" cy="1010051"/>
            </a:xfrm>
            <a:prstGeom prst="rect">
              <a:avLst/>
            </a:prstGeom>
            <a:solidFill>
              <a:srgbClr val="19ACE4"/>
            </a:solidFill>
            <a:ln w="254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46"/>
            <p:cNvSpPr txBox="1"/>
            <p:nvPr/>
          </p:nvSpPr>
          <p:spPr>
            <a:xfrm>
              <a:off x="7365720" y="3156156"/>
              <a:ext cx="2215997" cy="1010051"/>
            </a:xfrm>
            <a:prstGeom prst="rect">
              <a:avLst/>
            </a:prstGeom>
            <a:noFill/>
            <a:ln>
              <a:noFill/>
            </a:ln>
          </p:spPr>
          <p:txBody>
            <a:bodyPr spcFirstLastPara="1" wrap="square" lIns="72375" tIns="0" rIns="24125" bIns="0" anchor="ctr" anchorCtr="0">
              <a:noAutofit/>
            </a:bodyPr>
            <a:lstStyle/>
            <a:p>
              <a:pPr marL="0" marR="0" lvl="0" indent="0" algn="l" rtl="0">
                <a:lnSpc>
                  <a:spcPct val="90000"/>
                </a:lnSpc>
                <a:spcBef>
                  <a:spcPts val="0"/>
                </a:spcBef>
                <a:spcAft>
                  <a:spcPts val="0"/>
                </a:spcAft>
                <a:buClr>
                  <a:srgbClr val="000000"/>
                </a:buClr>
                <a:buSzPts val="1900"/>
                <a:buFont typeface="Arial"/>
                <a:buNone/>
              </a:pPr>
              <a:r>
                <a:rPr lang="en-US" sz="1900" b="0" i="0" u="none" strike="noStrike" cap="none">
                  <a:solidFill>
                    <a:schemeClr val="lt1"/>
                  </a:solidFill>
                  <a:latin typeface="Poppins"/>
                  <a:ea typeface="Poppins"/>
                  <a:cs typeface="Poppins"/>
                  <a:sym typeface="Poppins"/>
                </a:rPr>
                <a:t>Charter and Values Integration</a:t>
              </a:r>
              <a:endParaRPr sz="1900" b="0" i="0" u="none" strike="noStrike" cap="none">
                <a:solidFill>
                  <a:schemeClr val="lt1"/>
                </a:solidFill>
                <a:latin typeface="Poppins"/>
                <a:ea typeface="Poppins"/>
                <a:cs typeface="Poppins"/>
                <a:sym typeface="Poppins"/>
              </a:endParaRPr>
            </a:p>
          </p:txBody>
        </p:sp>
        <p:sp>
          <p:nvSpPr>
            <p:cNvPr id="315" name="Google Shape;315;p46"/>
            <p:cNvSpPr/>
            <p:nvPr/>
          </p:nvSpPr>
          <p:spPr>
            <a:xfrm>
              <a:off x="9670733" y="3316593"/>
              <a:ext cx="1101350" cy="1101350"/>
            </a:xfrm>
            <a:prstGeom prst="ellipse">
              <a:avLst/>
            </a:prstGeom>
            <a:solidFill>
              <a:srgbClr val="CBE2F5">
                <a:alpha val="89019"/>
              </a:srgbClr>
            </a:solidFill>
            <a:ln w="25400" cap="flat" cmpd="sng">
              <a:solidFill>
                <a:srgbClr val="CBE2F5">
                  <a:alpha val="89019"/>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6" name="Google Shape;316;p46"/>
          <p:cNvSpPr txBox="1"/>
          <p:nvPr/>
        </p:nvSpPr>
        <p:spPr>
          <a:xfrm>
            <a:off x="7506119" y="241160"/>
            <a:ext cx="32757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@ID: </a:t>
            </a:r>
            <a:r>
              <a:rPr lang="en-US" sz="1400" b="0" i="0" u="none" strike="noStrike" cap="none">
                <a:solidFill>
                  <a:srgbClr val="FF0000"/>
                </a:solidFill>
                <a:highlight>
                  <a:srgbClr val="FFFF00"/>
                </a:highlight>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7"/>
                  </a:ext>
                </a:extLst>
              </a:rPr>
              <a:t>Use</a:t>
            </a:r>
            <a:r>
              <a:rPr lang="en-US" sz="1400" b="0" i="0" u="none" strike="noStrike" cap="none">
                <a:solidFill>
                  <a:srgbClr val="FF0000"/>
                </a:solidFill>
                <a:highlight>
                  <a:srgbClr val="FFFF00"/>
                </a:highlight>
                <a:latin typeface="Arial"/>
                <a:ea typeface="Arial"/>
                <a:cs typeface="Arial"/>
                <a:sym typeface="Arial"/>
              </a:rPr>
              <a:t> click and reveal</a:t>
            </a:r>
            <a:endParaRPr sz="1400" b="0" i="0" u="none" strike="noStrike" cap="none">
              <a:solidFill>
                <a:srgbClr val="000000"/>
              </a:solidFill>
              <a:latin typeface="Arial"/>
              <a:ea typeface="Arial"/>
              <a:cs typeface="Arial"/>
              <a:sym typeface="Arial"/>
            </a:endParaRPr>
          </a:p>
        </p:txBody>
      </p:sp>
      <p:pic>
        <p:nvPicPr>
          <p:cNvPr id="317" name="Google Shape;317;p46"/>
          <p:cNvPicPr preferRelativeResize="0"/>
          <p:nvPr/>
        </p:nvPicPr>
        <p:blipFill rotWithShape="1">
          <a:blip r:embed="rId4">
            <a:alphaModFix/>
          </a:blip>
          <a:srcRect/>
          <a:stretch/>
        </p:blipFill>
        <p:spPr>
          <a:xfrm>
            <a:off x="2703006" y="4048650"/>
            <a:ext cx="1778558" cy="1778558"/>
          </a:xfrm>
          <a:prstGeom prst="rect">
            <a:avLst/>
          </a:prstGeom>
          <a:noFill/>
          <a:ln>
            <a:noFill/>
          </a:ln>
        </p:spPr>
      </p:pic>
      <p:sp>
        <p:nvSpPr>
          <p:cNvPr id="318" name="Google Shape;318;p46"/>
          <p:cNvSpPr txBox="1"/>
          <p:nvPr/>
        </p:nvSpPr>
        <p:spPr>
          <a:xfrm>
            <a:off x="321547" y="5463736"/>
            <a:ext cx="2883877" cy="5078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F0000"/>
                </a:solidFill>
                <a:highlight>
                  <a:srgbClr val="FFFF00"/>
                </a:highlight>
                <a:latin typeface="Arial"/>
                <a:ea typeface="Arial"/>
                <a:cs typeface="Arial"/>
                <a:sym typeface="Arial"/>
              </a:rPr>
              <a:t>https://www.flaticon.com/free-icon/legal_18379151?term=legal+structures&amp;page=1&amp;position=6&amp;origin=search&amp;related_id=18379151</a:t>
            </a:r>
            <a:endParaRPr sz="1400" b="0" i="0" u="none" strike="noStrike" cap="none">
              <a:solidFill>
                <a:srgbClr val="000000"/>
              </a:solidFill>
              <a:latin typeface="Arial"/>
              <a:ea typeface="Arial"/>
              <a:cs typeface="Arial"/>
              <a:sym typeface="Arial"/>
            </a:endParaRPr>
          </a:p>
        </p:txBody>
      </p:sp>
      <p:pic>
        <p:nvPicPr>
          <p:cNvPr id="319" name="Google Shape;319;p46"/>
          <p:cNvPicPr preferRelativeResize="0"/>
          <p:nvPr/>
        </p:nvPicPr>
        <p:blipFill rotWithShape="1">
          <a:blip r:embed="rId5">
            <a:alphaModFix/>
          </a:blip>
          <a:srcRect/>
          <a:stretch/>
        </p:blipFill>
        <p:spPr>
          <a:xfrm>
            <a:off x="6049108" y="3798276"/>
            <a:ext cx="2110154" cy="2110154"/>
          </a:xfrm>
          <a:prstGeom prst="rect">
            <a:avLst/>
          </a:prstGeom>
          <a:noFill/>
          <a:ln>
            <a:noFill/>
          </a:ln>
        </p:spPr>
      </p:pic>
      <p:sp>
        <p:nvSpPr>
          <p:cNvPr id="320" name="Google Shape;320;p46"/>
          <p:cNvSpPr txBox="1"/>
          <p:nvPr/>
        </p:nvSpPr>
        <p:spPr>
          <a:xfrm>
            <a:off x="4544367" y="5534073"/>
            <a:ext cx="282107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F0000"/>
                </a:solidFill>
                <a:highlight>
                  <a:srgbClr val="FFFF00"/>
                </a:highlight>
                <a:latin typeface="Arial"/>
                <a:ea typeface="Arial"/>
                <a:cs typeface="Arial"/>
                <a:sym typeface="Arial"/>
              </a:rPr>
              <a:t>https://www.flaticon.com/free-icon/checks_15188093?term=governance+mechanism&amp;page=1&amp;position=12&amp;origin=search&amp;related_id=15188093</a:t>
            </a:r>
            <a:endParaRPr sz="1400" b="0" i="0" u="none" strike="noStrike" cap="none">
              <a:solidFill>
                <a:srgbClr val="000000"/>
              </a:solidFill>
              <a:latin typeface="Arial"/>
              <a:ea typeface="Arial"/>
              <a:cs typeface="Arial"/>
              <a:sym typeface="Arial"/>
            </a:endParaRPr>
          </a:p>
        </p:txBody>
      </p:sp>
      <p:pic>
        <p:nvPicPr>
          <p:cNvPr id="321" name="Google Shape;321;p46"/>
          <p:cNvPicPr preferRelativeResize="0"/>
          <p:nvPr/>
        </p:nvPicPr>
        <p:blipFill rotWithShape="1">
          <a:blip r:embed="rId6">
            <a:alphaModFix/>
          </a:blip>
          <a:srcRect/>
          <a:stretch/>
        </p:blipFill>
        <p:spPr>
          <a:xfrm>
            <a:off x="9887577" y="3787391"/>
            <a:ext cx="1899976" cy="1899976"/>
          </a:xfrm>
          <a:prstGeom prst="rect">
            <a:avLst/>
          </a:prstGeom>
          <a:noFill/>
          <a:ln>
            <a:noFill/>
          </a:ln>
        </p:spPr>
      </p:pic>
      <p:sp>
        <p:nvSpPr>
          <p:cNvPr id="322" name="Google Shape;322;p46"/>
          <p:cNvSpPr txBox="1"/>
          <p:nvPr/>
        </p:nvSpPr>
        <p:spPr>
          <a:xfrm>
            <a:off x="7950758" y="5403445"/>
            <a:ext cx="3373734" cy="5078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F0000"/>
                </a:solidFill>
                <a:highlight>
                  <a:srgbClr val="FFFF00"/>
                </a:highlight>
                <a:latin typeface="Arial"/>
                <a:ea typeface="Arial"/>
                <a:cs typeface="Arial"/>
                <a:sym typeface="Arial"/>
              </a:rPr>
              <a:t>https://www.flaticon.com/free-icon/customer_10729125?term=values&amp;page=1&amp;position=12&amp;origin=search&amp;related_id=10729125</a:t>
            </a:r>
            <a:endParaRPr sz="1400" b="0" i="0" u="none" strike="noStrike" cap="none">
              <a:solidFill>
                <a:srgbClr val="000000"/>
              </a:solidFill>
              <a:latin typeface="Arial"/>
              <a:ea typeface="Arial"/>
              <a:cs typeface="Arial"/>
              <a:sym typeface="Arial"/>
            </a:endParaRPr>
          </a:p>
        </p:txBody>
      </p:sp>
      <p:sp>
        <p:nvSpPr>
          <p:cNvPr id="323" name="Google Shape;323;p46"/>
          <p:cNvSpPr/>
          <p:nvPr/>
        </p:nvSpPr>
        <p:spPr>
          <a:xfrm>
            <a:off x="0" y="6119446"/>
            <a:ext cx="12192000" cy="738554"/>
          </a:xfrm>
          <a:prstGeom prst="rect">
            <a:avLst/>
          </a:prstGeom>
          <a:solidFill>
            <a:schemeClr val="accent1"/>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Poppins"/>
                <a:ea typeface="Poppins"/>
                <a:cs typeface="Poppins"/>
                <a:sym typeface="Poppins"/>
              </a:rPr>
              <a:t>In short, mission lock-in is about anticipating drift and designing immunity against it, not just with intent, but through structure.</a:t>
            </a:r>
            <a:endParaRPr sz="1800" b="0" i="0" u="none" strike="noStrike" cap="none">
              <a:solidFill>
                <a:schemeClr val="lt1"/>
              </a:solidFill>
              <a:latin typeface="Poppins"/>
              <a:ea typeface="Poppins"/>
              <a:cs typeface="Poppins"/>
              <a:sym typeface="Poppins"/>
            </a:endParaRPr>
          </a:p>
        </p:txBody>
      </p:sp>
      <p:sp>
        <p:nvSpPr>
          <p:cNvPr id="324" name="Google Shape;324;p46"/>
          <p:cNvSpPr txBox="1"/>
          <p:nvPr/>
        </p:nvSpPr>
        <p:spPr>
          <a:xfrm>
            <a:off x="-582804" y="6550223"/>
            <a:ext cx="339634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@ID: This box will appear at the end</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p47"/>
          <p:cNvPicPr preferRelativeResize="0"/>
          <p:nvPr/>
        </p:nvPicPr>
        <p:blipFill rotWithShape="1">
          <a:blip r:embed="rId4">
            <a:alphaModFix/>
          </a:blip>
          <a:srcRect t="6590" b="3738"/>
          <a:stretch/>
        </p:blipFill>
        <p:spPr>
          <a:xfrm>
            <a:off x="1746616" y="0"/>
            <a:ext cx="9177618" cy="6858000"/>
          </a:xfrm>
          <a:prstGeom prst="rect">
            <a:avLst/>
          </a:prstGeom>
          <a:noFill/>
          <a:ln>
            <a:noFill/>
          </a:ln>
        </p:spPr>
      </p:pic>
      <p:sp>
        <p:nvSpPr>
          <p:cNvPr id="330" name="Google Shape;330;p47"/>
          <p:cNvSpPr txBox="1"/>
          <p:nvPr/>
        </p:nvSpPr>
        <p:spPr>
          <a:xfrm>
            <a:off x="1127928" y="6550223"/>
            <a:ext cx="60943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highlight>
                  <a:srgbClr val="FFFF00"/>
                </a:highlight>
                <a:latin typeface="Arial"/>
                <a:ea typeface="Arial"/>
                <a:cs typeface="Arial"/>
                <a:sym typeface="Arial"/>
              </a:rPr>
              <a:t>https://www.freepik.com/free-vector/flat-design-coworking-illustration_40485299.htm#fromView=search&amp;page=1&amp;position=39&amp;uuid=4952818a-3bab-4eb2-bba8-16935b12d9dd&amp;query=two+people+discussing+</a:t>
            </a:r>
            <a:endParaRPr sz="1400" b="0" i="0" u="none" strike="noStrike" cap="none">
              <a:solidFill>
                <a:srgbClr val="000000"/>
              </a:solidFill>
              <a:latin typeface="Arial"/>
              <a:ea typeface="Arial"/>
              <a:cs typeface="Arial"/>
              <a:sym typeface="Arial"/>
            </a:endParaRPr>
          </a:p>
        </p:txBody>
      </p:sp>
      <p:sp>
        <p:nvSpPr>
          <p:cNvPr id="331" name="Google Shape;331;p47"/>
          <p:cNvSpPr txBox="1"/>
          <p:nvPr/>
        </p:nvSpPr>
        <p:spPr>
          <a:xfrm>
            <a:off x="713435" y="6250074"/>
            <a:ext cx="48734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Two people having a conversation</a:t>
            </a:r>
            <a:endParaRPr sz="1400" b="0" i="0" u="none" strike="noStrike" cap="none">
              <a:solidFill>
                <a:srgbClr val="000000"/>
              </a:solidFill>
              <a:latin typeface="Arial"/>
              <a:ea typeface="Arial"/>
              <a:cs typeface="Arial"/>
              <a:sym typeface="Arial"/>
            </a:endParaRPr>
          </a:p>
        </p:txBody>
      </p:sp>
      <p:sp>
        <p:nvSpPr>
          <p:cNvPr id="332" name="Google Shape;332;p47"/>
          <p:cNvSpPr/>
          <p:nvPr/>
        </p:nvSpPr>
        <p:spPr>
          <a:xfrm>
            <a:off x="231112" y="1004835"/>
            <a:ext cx="2964263" cy="1436915"/>
          </a:xfrm>
          <a:prstGeom prst="wedgeRectCallout">
            <a:avLst>
              <a:gd name="adj1" fmla="val 77811"/>
              <a:gd name="adj2" fmla="val 29633"/>
            </a:avLst>
          </a:prstGeom>
          <a:solidFill>
            <a:schemeClr val="accent1"/>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Poppins"/>
                <a:ea typeface="Poppins"/>
                <a:cs typeface="Poppins"/>
                <a:sym typeface="Poppins"/>
              </a:rPr>
              <a:t>1. To ensure the mission stays truly embedded, what do social entrepreneurs need?</a:t>
            </a:r>
            <a:endParaRPr sz="1600" b="0" i="0" u="none" strike="noStrike" cap="none">
              <a:solidFill>
                <a:schemeClr val="lt1"/>
              </a:solidFill>
              <a:latin typeface="Poppins"/>
              <a:ea typeface="Poppins"/>
              <a:cs typeface="Poppins"/>
              <a:sym typeface="Poppins"/>
            </a:endParaRPr>
          </a:p>
        </p:txBody>
      </p:sp>
      <p:sp>
        <p:nvSpPr>
          <p:cNvPr id="333" name="Google Shape;333;p47"/>
          <p:cNvSpPr txBox="1"/>
          <p:nvPr/>
        </p:nvSpPr>
        <p:spPr>
          <a:xfrm>
            <a:off x="7717134" y="0"/>
            <a:ext cx="375808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@ID: Remove the numberings. Dialogues will appear one by one and then disappear.</a:t>
            </a:r>
            <a:endParaRPr sz="1400" b="0" i="0" u="none" strike="noStrike" cap="none">
              <a:solidFill>
                <a:srgbClr val="000000"/>
              </a:solidFill>
              <a:latin typeface="Arial"/>
              <a:ea typeface="Arial"/>
              <a:cs typeface="Arial"/>
              <a:sym typeface="Arial"/>
            </a:endParaRPr>
          </a:p>
        </p:txBody>
      </p:sp>
      <p:sp>
        <p:nvSpPr>
          <p:cNvPr id="334" name="Google Shape;334;p47"/>
          <p:cNvSpPr/>
          <p:nvPr/>
        </p:nvSpPr>
        <p:spPr>
          <a:xfrm>
            <a:off x="8954756" y="654817"/>
            <a:ext cx="2964263" cy="1436915"/>
          </a:xfrm>
          <a:prstGeom prst="wedgeRectCallout">
            <a:avLst>
              <a:gd name="adj1" fmla="val -70325"/>
              <a:gd name="adj2" fmla="val 30332"/>
            </a:avLst>
          </a:prstGeom>
          <a:solidFill>
            <a:schemeClr val="accent1"/>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Poppins"/>
                <a:ea typeface="Poppins"/>
                <a:cs typeface="Poppins"/>
                <a:sym typeface="Poppins"/>
              </a:rPr>
              <a:t>2. They need expanded ways of measuring success, such as the Double Bottom Line and Triple Bottom Line.</a:t>
            </a:r>
            <a:endParaRPr sz="1600" b="0" i="0" u="none" strike="noStrike" cap="none">
              <a:solidFill>
                <a:schemeClr val="lt1"/>
              </a:solidFill>
              <a:latin typeface="Poppins"/>
              <a:ea typeface="Poppins"/>
              <a:cs typeface="Poppins"/>
              <a:sym typeface="Poppins"/>
            </a:endParaRPr>
          </a:p>
        </p:txBody>
      </p:sp>
      <p:sp>
        <p:nvSpPr>
          <p:cNvPr id="335" name="Google Shape;335;p47"/>
          <p:cNvSpPr/>
          <p:nvPr/>
        </p:nvSpPr>
        <p:spPr>
          <a:xfrm>
            <a:off x="314848" y="2776695"/>
            <a:ext cx="2964263" cy="1222550"/>
          </a:xfrm>
          <a:prstGeom prst="wedgeRectCallout">
            <a:avLst>
              <a:gd name="adj1" fmla="val 71370"/>
              <a:gd name="adj2" fmla="val -71066"/>
            </a:avLst>
          </a:prstGeom>
          <a:solidFill>
            <a:schemeClr val="accent1"/>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Poppins"/>
                <a:ea typeface="Poppins"/>
                <a:cs typeface="Poppins"/>
                <a:sym typeface="Poppins"/>
              </a:rPr>
              <a:t>3. But what are they?</a:t>
            </a:r>
            <a:endParaRPr sz="1600" b="0" i="0" u="none" strike="noStrike" cap="none">
              <a:solidFill>
                <a:schemeClr val="lt1"/>
              </a:solidFill>
              <a:latin typeface="Poppins"/>
              <a:ea typeface="Poppins"/>
              <a:cs typeface="Poppins"/>
              <a:sym typeface="Poppins"/>
            </a:endParaRPr>
          </a:p>
        </p:txBody>
      </p:sp>
      <p:sp>
        <p:nvSpPr>
          <p:cNvPr id="336" name="Google Shape;336;p47"/>
          <p:cNvSpPr/>
          <p:nvPr/>
        </p:nvSpPr>
        <p:spPr>
          <a:xfrm>
            <a:off x="8807380" y="2577402"/>
            <a:ext cx="2964300" cy="1222500"/>
          </a:xfrm>
          <a:prstGeom prst="wedgeRectCallout">
            <a:avLst>
              <a:gd name="adj1" fmla="val -55410"/>
              <a:gd name="adj2" fmla="val -75176"/>
            </a:avLst>
          </a:prstGeom>
          <a:solidFill>
            <a:schemeClr val="accent1"/>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Poppins"/>
                <a:ea typeface="Poppins"/>
                <a:cs typeface="Poppins"/>
                <a:sym typeface="Poppins"/>
              </a:rPr>
              <a:t>4. Click next to find out. </a:t>
            </a:r>
            <a:endParaRPr sz="1600" b="0" i="0" u="none" strike="noStrike" cap="none">
              <a:solidFill>
                <a:schemeClr val="lt1"/>
              </a:solidFill>
              <a:latin typeface="Poppins"/>
              <a:ea typeface="Poppins"/>
              <a:cs typeface="Poppins"/>
              <a:sym typeface="Poppins"/>
            </a:endParaRPr>
          </a:p>
        </p:txBody>
      </p:sp>
      <p:sp>
        <p:nvSpPr>
          <p:cNvPr id="337" name="Google Shape;337;p47"/>
          <p:cNvSpPr txBox="1"/>
          <p:nvPr/>
        </p:nvSpPr>
        <p:spPr>
          <a:xfrm>
            <a:off x="705897" y="263119"/>
            <a:ext cx="609432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oppins"/>
                <a:ea typeface="Poppins"/>
                <a:cs typeface="Poppins"/>
                <a:sym typeface="Poppins"/>
              </a:rPr>
              <a:t>Double and Triple Bottom Lines</a:t>
            </a:r>
            <a:endParaRPr sz="2400" b="1" i="0" u="none" strike="noStrike" cap="none">
              <a:solidFill>
                <a:srgbClr val="000000"/>
              </a:solidFill>
              <a:latin typeface="Poppins"/>
              <a:ea typeface="Poppins"/>
              <a:cs typeface="Poppins"/>
              <a:sym typeface="Poppins"/>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48"/>
          <p:cNvPicPr preferRelativeResize="0"/>
          <p:nvPr/>
        </p:nvPicPr>
        <p:blipFill rotWithShape="1">
          <a:blip r:embed="rId4">
            <a:alphaModFix/>
          </a:blip>
          <a:srcRect/>
          <a:stretch/>
        </p:blipFill>
        <p:spPr>
          <a:xfrm>
            <a:off x="6606476" y="2536347"/>
            <a:ext cx="3150474" cy="1786166"/>
          </a:xfrm>
          <a:prstGeom prst="rect">
            <a:avLst/>
          </a:prstGeom>
          <a:noFill/>
          <a:ln>
            <a:noFill/>
          </a:ln>
        </p:spPr>
      </p:pic>
      <p:sp>
        <p:nvSpPr>
          <p:cNvPr id="344" name="Google Shape;344;p48"/>
          <p:cNvSpPr txBox="1"/>
          <p:nvPr/>
        </p:nvSpPr>
        <p:spPr>
          <a:xfrm>
            <a:off x="776235" y="805730"/>
            <a:ext cx="609432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oppins"/>
                <a:ea typeface="Poppins"/>
                <a:cs typeface="Poppins"/>
                <a:sym typeface="Poppins"/>
              </a:rPr>
              <a:t>Double and Triple Bottom Lines</a:t>
            </a:r>
            <a:endParaRPr sz="2400" b="1" i="0" u="none" strike="noStrike" cap="none">
              <a:solidFill>
                <a:srgbClr val="000000"/>
              </a:solidFill>
              <a:latin typeface="Poppins"/>
              <a:ea typeface="Poppins"/>
              <a:cs typeface="Poppins"/>
              <a:sym typeface="Poppins"/>
            </a:endParaRPr>
          </a:p>
        </p:txBody>
      </p:sp>
      <p:sp>
        <p:nvSpPr>
          <p:cNvPr id="345" name="Google Shape;345;p48"/>
          <p:cNvSpPr txBox="1"/>
          <p:nvPr/>
        </p:nvSpPr>
        <p:spPr>
          <a:xfrm>
            <a:off x="725992" y="1454444"/>
            <a:ext cx="10528161"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highlight>
                  <a:srgbClr val="FFFF00"/>
                </a:highlight>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8"/>
                  </a:ext>
                </a:extLst>
              </a:rPr>
              <a:t>These </a:t>
            </a:r>
            <a:r>
              <a:rPr lang="en-US" sz="1800" b="0" i="0" u="none" strike="noStrike" cap="none">
                <a:solidFill>
                  <a:srgbClr val="000000"/>
                </a:solidFill>
                <a:latin typeface="Poppins"/>
                <a:ea typeface="Poppins"/>
                <a:cs typeface="Poppins"/>
                <a:sym typeface="Poppins"/>
              </a:rPr>
              <a:t>are the frameworks that evaluate impact beyond financial returns, providing a clearer perspective on value creation.</a:t>
            </a:r>
            <a:endParaRPr sz="1800" b="0" i="0" u="none" strike="noStrike" cap="none">
              <a:solidFill>
                <a:srgbClr val="000000"/>
              </a:solidFill>
              <a:latin typeface="Poppins"/>
              <a:ea typeface="Poppins"/>
              <a:cs typeface="Poppins"/>
              <a:sym typeface="Poppins"/>
            </a:endParaRPr>
          </a:p>
        </p:txBody>
      </p:sp>
      <p:sp>
        <p:nvSpPr>
          <p:cNvPr id="346" name="Google Shape;346;p48"/>
          <p:cNvSpPr txBox="1"/>
          <p:nvPr/>
        </p:nvSpPr>
        <p:spPr>
          <a:xfrm>
            <a:off x="6662057" y="231112"/>
            <a:ext cx="417006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@ID: Text marked as yellow is OST.</a:t>
            </a:r>
            <a:endParaRPr sz="1400" b="0" i="0" u="none" strike="noStrike" cap="none">
              <a:solidFill>
                <a:srgbClr val="000000"/>
              </a:solidFill>
              <a:latin typeface="Arial"/>
              <a:ea typeface="Arial"/>
              <a:cs typeface="Arial"/>
              <a:sym typeface="Arial"/>
            </a:endParaRPr>
          </a:p>
        </p:txBody>
      </p:sp>
      <p:sp>
        <p:nvSpPr>
          <p:cNvPr id="347" name="Google Shape;347;p48"/>
          <p:cNvSpPr/>
          <p:nvPr/>
        </p:nvSpPr>
        <p:spPr>
          <a:xfrm>
            <a:off x="1396720" y="4511709"/>
            <a:ext cx="3376247" cy="743578"/>
          </a:xfrm>
          <a:prstGeom prst="roundRect">
            <a:avLst>
              <a:gd name="adj" fmla="val 16667"/>
            </a:avLst>
          </a:prstGeom>
          <a:solidFill>
            <a:schemeClr val="accent1"/>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Poppins"/>
                <a:ea typeface="Poppins"/>
                <a:cs typeface="Poppins"/>
                <a:sym typeface="Poppins"/>
              </a:rPr>
              <a:t>Double Bottom Line (DBL)</a:t>
            </a:r>
            <a:endParaRPr sz="1800" b="1" i="0" u="none" strike="noStrike" cap="none">
              <a:solidFill>
                <a:schemeClr val="lt1"/>
              </a:solidFill>
              <a:latin typeface="Poppins"/>
              <a:ea typeface="Poppins"/>
              <a:cs typeface="Poppins"/>
              <a:sym typeface="Poppins"/>
            </a:endParaRPr>
          </a:p>
        </p:txBody>
      </p:sp>
      <p:sp>
        <p:nvSpPr>
          <p:cNvPr id="348" name="Google Shape;348;p48"/>
          <p:cNvSpPr/>
          <p:nvPr/>
        </p:nvSpPr>
        <p:spPr>
          <a:xfrm>
            <a:off x="6543151" y="4483240"/>
            <a:ext cx="3376247" cy="743578"/>
          </a:xfrm>
          <a:prstGeom prst="roundRect">
            <a:avLst>
              <a:gd name="adj" fmla="val 16667"/>
            </a:avLst>
          </a:prstGeom>
          <a:solidFill>
            <a:schemeClr val="accent1"/>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Poppins"/>
                <a:ea typeface="Poppins"/>
                <a:cs typeface="Poppins"/>
                <a:sym typeface="Poppins"/>
              </a:rPr>
              <a:t>Triple Bottom Line (TBL)</a:t>
            </a:r>
            <a:endParaRPr sz="1400" b="0" i="0" u="none" strike="noStrike" cap="none">
              <a:solidFill>
                <a:srgbClr val="000000"/>
              </a:solidFill>
              <a:latin typeface="Arial"/>
              <a:ea typeface="Arial"/>
              <a:cs typeface="Arial"/>
              <a:sym typeface="Arial"/>
            </a:endParaRPr>
          </a:p>
        </p:txBody>
      </p:sp>
      <p:sp>
        <p:nvSpPr>
          <p:cNvPr id="349" name="Google Shape;349;p48"/>
          <p:cNvSpPr txBox="1"/>
          <p:nvPr/>
        </p:nvSpPr>
        <p:spPr>
          <a:xfrm>
            <a:off x="3657600" y="5797899"/>
            <a:ext cx="3938954"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highlight>
                  <a:srgbClr val="FFFF00"/>
                </a:highlight>
                <a:latin typeface="Poppins"/>
                <a:ea typeface="Poppins"/>
                <a:cs typeface="Poppins"/>
                <a:sym typeface="Poppins"/>
              </a:rPr>
              <a:t>Click on each tab!</a:t>
            </a:r>
            <a:endParaRPr sz="1400" b="0" i="0" u="none" strike="noStrike" cap="none">
              <a:solidFill>
                <a:srgbClr val="000000"/>
              </a:solidFill>
              <a:latin typeface="Arial"/>
              <a:ea typeface="Arial"/>
              <a:cs typeface="Arial"/>
              <a:sym typeface="Arial"/>
            </a:endParaRPr>
          </a:p>
        </p:txBody>
      </p:sp>
      <p:sp>
        <p:nvSpPr>
          <p:cNvPr id="350" name="Google Shape;350;p48"/>
          <p:cNvSpPr txBox="1"/>
          <p:nvPr/>
        </p:nvSpPr>
        <p:spPr>
          <a:xfrm>
            <a:off x="7276682" y="664866"/>
            <a:ext cx="41700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@ID: Slides # 20 and 21 are layers for </a:t>
            </a:r>
            <a:r>
              <a:rPr lang="en-US" sz="1400" b="0" i="0" u="none" strike="noStrike" cap="none">
                <a:solidFill>
                  <a:srgbClr val="FF0000"/>
                </a:solidFill>
                <a:highlight>
                  <a:srgbClr val="FFFF00"/>
                </a:highlight>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9"/>
                  </a:ext>
                </a:extLst>
              </a:rPr>
              <a:t>this main </a:t>
            </a:r>
            <a:r>
              <a:rPr lang="en-US" sz="1400" b="0" i="0" u="none" strike="noStrike" cap="none">
                <a:solidFill>
                  <a:srgbClr val="FF0000"/>
                </a:solidFill>
                <a:highlight>
                  <a:srgbClr val="FFFF00"/>
                </a:highlight>
                <a:latin typeface="Arial"/>
                <a:ea typeface="Arial"/>
                <a:cs typeface="Arial"/>
                <a:sym typeface="Arial"/>
              </a:rPr>
              <a:t>slide.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Remove the background of the images.</a:t>
            </a:r>
            <a:endParaRPr sz="1400" b="0" i="0" u="none" strike="noStrike" cap="none">
              <a:solidFill>
                <a:srgbClr val="000000"/>
              </a:solidFill>
              <a:latin typeface="Arial"/>
              <a:ea typeface="Arial"/>
              <a:cs typeface="Arial"/>
              <a:sym typeface="Arial"/>
            </a:endParaRPr>
          </a:p>
        </p:txBody>
      </p:sp>
      <p:pic>
        <p:nvPicPr>
          <p:cNvPr id="351" name="Google Shape;351;p48"/>
          <p:cNvPicPr preferRelativeResize="0"/>
          <p:nvPr/>
        </p:nvPicPr>
        <p:blipFill rotWithShape="1">
          <a:blip r:embed="rId5">
            <a:alphaModFix/>
          </a:blip>
          <a:srcRect/>
          <a:stretch/>
        </p:blipFill>
        <p:spPr>
          <a:xfrm>
            <a:off x="1786513" y="2609500"/>
            <a:ext cx="2664907" cy="1776605"/>
          </a:xfrm>
          <a:prstGeom prst="rect">
            <a:avLst/>
          </a:prstGeom>
          <a:noFill/>
          <a:ln>
            <a:noFill/>
          </a:ln>
        </p:spPr>
      </p:pic>
      <p:sp>
        <p:nvSpPr>
          <p:cNvPr id="352" name="Google Shape;352;p48"/>
          <p:cNvSpPr txBox="1"/>
          <p:nvPr/>
        </p:nvSpPr>
        <p:spPr>
          <a:xfrm>
            <a:off x="163286" y="3738230"/>
            <a:ext cx="350436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F0000"/>
                </a:solidFill>
                <a:highlight>
                  <a:srgbClr val="FFFF00"/>
                </a:highlight>
                <a:latin typeface="Arial"/>
                <a:ea typeface="Arial"/>
                <a:cs typeface="Arial"/>
                <a:sym typeface="Arial"/>
              </a:rPr>
              <a:t>https://www.freepik.com/free-vector/business-ethics-scale-balance_10980285.htm#fromView=image_search_similar&amp;page=1&amp;position=15&amp;uuid=df564e87-da53-45e2-98ce-60ed9002900e&amp;query=double+bottom+line</a:t>
            </a:r>
            <a:endParaRPr sz="1400" b="0" i="0" u="none" strike="noStrike" cap="none">
              <a:solidFill>
                <a:srgbClr val="000000"/>
              </a:solidFill>
              <a:latin typeface="Arial"/>
              <a:ea typeface="Arial"/>
              <a:cs typeface="Arial"/>
              <a:sym typeface="Arial"/>
            </a:endParaRPr>
          </a:p>
        </p:txBody>
      </p:sp>
      <p:sp>
        <p:nvSpPr>
          <p:cNvPr id="353" name="Google Shape;353;p48"/>
          <p:cNvSpPr txBox="1"/>
          <p:nvPr/>
        </p:nvSpPr>
        <p:spPr>
          <a:xfrm>
            <a:off x="0" y="3145135"/>
            <a:ext cx="219054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Ethics scale in balance</a:t>
            </a:r>
            <a:endParaRPr sz="1400" b="0" i="0" u="none" strike="noStrike" cap="none">
              <a:solidFill>
                <a:srgbClr val="000000"/>
              </a:solidFill>
              <a:latin typeface="Arial"/>
              <a:ea typeface="Arial"/>
              <a:cs typeface="Arial"/>
              <a:sym typeface="Arial"/>
            </a:endParaRPr>
          </a:p>
        </p:txBody>
      </p:sp>
      <p:sp>
        <p:nvSpPr>
          <p:cNvPr id="354" name="Google Shape;354;p48"/>
          <p:cNvSpPr txBox="1"/>
          <p:nvPr/>
        </p:nvSpPr>
        <p:spPr>
          <a:xfrm>
            <a:off x="8920424" y="3973770"/>
            <a:ext cx="3107453" cy="5770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sng" strike="noStrike" cap="none">
                <a:solidFill>
                  <a:srgbClr val="6B9F25"/>
                </a:solidFill>
                <a:highlight>
                  <a:srgbClr val="FFFF00"/>
                </a:highlight>
                <a:latin typeface="Arial"/>
                <a:ea typeface="Arial"/>
                <a:cs typeface="Arial"/>
                <a:sym typeface="Arial"/>
                <a:hlinkClick r:id="rId6">
                  <a:extLst>
                    <a:ext uri="{A12FA001-AC4F-418D-AE19-62706E023703}">
                      <ahyp:hlinkClr xmlns:ahyp="http://schemas.microsoft.com/office/drawing/2018/hyperlinkcolor" val="tx"/>
                    </a:ext>
                  </a:extLst>
                </a:hlinkClick>
              </a:rPr>
              <a:t>Businessman Searching Global Investment Opportunity At Globe Illustration - Free Download Business Illustrations | </a:t>
            </a:r>
            <a:r>
              <a:rPr lang="en-US" sz="1050" b="0" i="0" u="sng" strike="noStrike" cap="none">
                <a:solidFill>
                  <a:srgbClr val="FF0000"/>
                </a:solidFill>
                <a:highlight>
                  <a:srgbClr val="FFFF00"/>
                </a:highlight>
                <a:latin typeface="Arial"/>
                <a:ea typeface="Arial"/>
                <a:cs typeface="Arial"/>
                <a:sym typeface="Arial"/>
                <a:hlinkClick r:id="rId6">
                  <a:extLst>
                    <a:ext uri="{A12FA001-AC4F-418D-AE19-62706E023703}">
                      <ahyp:hlinkClr xmlns:ahyp="http://schemas.microsoft.com/office/drawing/2018/hyperlinkcolor" val="tx"/>
                    </a:ext>
                  </a:extLst>
                </a:hlinkClick>
              </a:rPr>
              <a:t>IconScout</a:t>
            </a:r>
            <a:endParaRPr sz="1050" b="0" i="0" u="none" strike="noStrike" cap="none">
              <a:solidFill>
                <a:srgbClr val="FF0000"/>
              </a:solidFill>
              <a:highlight>
                <a:srgbClr val="FFFF00"/>
              </a:highlight>
              <a:latin typeface="Arial"/>
              <a:ea typeface="Arial"/>
              <a:cs typeface="Arial"/>
              <a:sym typeface="Arial"/>
            </a:endParaRPr>
          </a:p>
        </p:txBody>
      </p:sp>
      <p:sp>
        <p:nvSpPr>
          <p:cNvPr id="355" name="Google Shape;355;p48"/>
          <p:cNvSpPr txBox="1"/>
          <p:nvPr/>
        </p:nvSpPr>
        <p:spPr>
          <a:xfrm>
            <a:off x="9698334" y="3267390"/>
            <a:ext cx="21906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Focusing on the planet with different lens</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9"/>
          <p:cNvSpPr txBox="1"/>
          <p:nvPr/>
        </p:nvSpPr>
        <p:spPr>
          <a:xfrm>
            <a:off x="725994" y="665053"/>
            <a:ext cx="609432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oppins"/>
                <a:ea typeface="Poppins"/>
                <a:cs typeface="Poppins"/>
                <a:sym typeface="Poppins"/>
              </a:rPr>
              <a:t>Double Bottom Line</a:t>
            </a:r>
            <a:endParaRPr sz="2400" b="1" i="0" u="none" strike="noStrike" cap="none">
              <a:solidFill>
                <a:srgbClr val="000000"/>
              </a:solidFill>
              <a:latin typeface="Poppins"/>
              <a:ea typeface="Poppins"/>
              <a:cs typeface="Poppins"/>
              <a:sym typeface="Poppins"/>
            </a:endParaRPr>
          </a:p>
        </p:txBody>
      </p:sp>
      <p:sp>
        <p:nvSpPr>
          <p:cNvPr id="361" name="Google Shape;361;p49"/>
          <p:cNvSpPr txBox="1"/>
          <p:nvPr/>
        </p:nvSpPr>
        <p:spPr>
          <a:xfrm>
            <a:off x="710920" y="1240618"/>
            <a:ext cx="58305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This is a framework where a business does not just ask: “Are we making money?”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It also asks: “Are we making a difference?”</a:t>
            </a:r>
            <a:endParaRPr sz="1800" b="0" i="0" u="none" strike="noStrike" cap="none">
              <a:solidFill>
                <a:srgbClr val="000000"/>
              </a:solidFill>
              <a:latin typeface="Poppins"/>
              <a:ea typeface="Poppins"/>
              <a:cs typeface="Poppins"/>
              <a:sym typeface="Poppins"/>
            </a:endParaRPr>
          </a:p>
        </p:txBody>
      </p:sp>
      <p:grpSp>
        <p:nvGrpSpPr>
          <p:cNvPr id="362" name="Google Shape;362;p49"/>
          <p:cNvGrpSpPr/>
          <p:nvPr/>
        </p:nvGrpSpPr>
        <p:grpSpPr>
          <a:xfrm>
            <a:off x="1082180" y="3167576"/>
            <a:ext cx="4510255" cy="3221073"/>
            <a:chOff x="1082180" y="2101"/>
            <a:chExt cx="4510255" cy="3221073"/>
          </a:xfrm>
        </p:grpSpPr>
        <p:sp>
          <p:nvSpPr>
            <p:cNvPr id="363" name="Google Shape;363;p49"/>
            <p:cNvSpPr/>
            <p:nvPr/>
          </p:nvSpPr>
          <p:spPr>
            <a:xfrm>
              <a:off x="4365458" y="1229535"/>
              <a:ext cx="91440" cy="562171"/>
            </a:xfrm>
            <a:custGeom>
              <a:avLst/>
              <a:gdLst/>
              <a:ahLst/>
              <a:cxnLst/>
              <a:rect l="l" t="t" r="r" b="b"/>
              <a:pathLst>
                <a:path w="120000" h="120000" extrusionOk="0">
                  <a:moveTo>
                    <a:pt x="60000" y="0"/>
                  </a:moveTo>
                  <a:lnTo>
                    <a:pt x="60000" y="120000"/>
                  </a:lnTo>
                </a:path>
              </a:pathLst>
            </a:custGeom>
            <a:noFill/>
            <a:ln w="25400" cap="flat" cmpd="sng">
              <a:solidFill>
                <a:srgbClr val="1488B3"/>
              </a:solidFill>
              <a:prstDash val="solid"/>
              <a:round/>
              <a:headEnd type="none" w="sm" len="sm"/>
              <a:tailEnd type="none" w="sm" len="sm"/>
            </a:ln>
          </p:spPr>
        </p:sp>
        <p:sp>
          <p:nvSpPr>
            <p:cNvPr id="364" name="Google Shape;364;p49"/>
            <p:cNvSpPr/>
            <p:nvPr/>
          </p:nvSpPr>
          <p:spPr>
            <a:xfrm>
              <a:off x="2002944" y="1229535"/>
              <a:ext cx="91440" cy="562171"/>
            </a:xfrm>
            <a:custGeom>
              <a:avLst/>
              <a:gdLst/>
              <a:ahLst/>
              <a:cxnLst/>
              <a:rect l="l" t="t" r="r" b="b"/>
              <a:pathLst>
                <a:path w="120000" h="120000" extrusionOk="0">
                  <a:moveTo>
                    <a:pt x="60000" y="0"/>
                  </a:moveTo>
                  <a:lnTo>
                    <a:pt x="60000" y="120000"/>
                  </a:lnTo>
                </a:path>
              </a:pathLst>
            </a:custGeom>
            <a:noFill/>
            <a:ln w="25400" cap="flat" cmpd="sng">
              <a:solidFill>
                <a:srgbClr val="1488B3"/>
              </a:solidFill>
              <a:prstDash val="solid"/>
              <a:round/>
              <a:headEnd type="none" w="sm" len="sm"/>
              <a:tailEnd type="none" w="sm" len="sm"/>
            </a:ln>
          </p:spPr>
        </p:sp>
        <p:sp>
          <p:nvSpPr>
            <p:cNvPr id="365" name="Google Shape;365;p49"/>
            <p:cNvSpPr/>
            <p:nvPr/>
          </p:nvSpPr>
          <p:spPr>
            <a:xfrm>
              <a:off x="1082180" y="2101"/>
              <a:ext cx="1932966" cy="1227433"/>
            </a:xfrm>
            <a:prstGeom prst="roundRect">
              <a:avLst>
                <a:gd name="adj" fmla="val 10000"/>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49"/>
            <p:cNvSpPr/>
            <p:nvPr/>
          </p:nvSpPr>
          <p:spPr>
            <a:xfrm>
              <a:off x="1296954" y="206136"/>
              <a:ext cx="1932966" cy="1227433"/>
            </a:xfrm>
            <a:prstGeom prst="roundRect">
              <a:avLst>
                <a:gd name="adj" fmla="val 10000"/>
              </a:avLst>
            </a:prstGeom>
            <a:solidFill>
              <a:schemeClr val="lt1">
                <a:alpha val="89019"/>
              </a:schemeClr>
            </a:solidFill>
            <a:ln w="254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49"/>
            <p:cNvSpPr txBox="1"/>
            <p:nvPr/>
          </p:nvSpPr>
          <p:spPr>
            <a:xfrm>
              <a:off x="1332904" y="242086"/>
              <a:ext cx="1861066" cy="1155533"/>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a:solidFill>
                    <a:srgbClr val="000000"/>
                  </a:solidFill>
                  <a:latin typeface="Poppins"/>
                  <a:ea typeface="Poppins"/>
                  <a:cs typeface="Poppins"/>
                  <a:sym typeface="Poppins"/>
                </a:rPr>
                <a:t>Financial Performance (Profit)</a:t>
              </a:r>
              <a:endParaRPr sz="1400" b="1" i="0" u="none" strike="noStrike" cap="none">
                <a:solidFill>
                  <a:srgbClr val="000000"/>
                </a:solidFill>
                <a:latin typeface="Poppins"/>
                <a:ea typeface="Poppins"/>
                <a:cs typeface="Poppins"/>
                <a:sym typeface="Poppins"/>
              </a:endParaRPr>
            </a:p>
          </p:txBody>
        </p:sp>
        <p:sp>
          <p:nvSpPr>
            <p:cNvPr id="368" name="Google Shape;368;p49"/>
            <p:cNvSpPr/>
            <p:nvPr/>
          </p:nvSpPr>
          <p:spPr>
            <a:xfrm>
              <a:off x="1082180" y="1791706"/>
              <a:ext cx="1932966" cy="1227433"/>
            </a:xfrm>
            <a:prstGeom prst="roundRect">
              <a:avLst>
                <a:gd name="adj" fmla="val 10000"/>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49"/>
            <p:cNvSpPr/>
            <p:nvPr/>
          </p:nvSpPr>
          <p:spPr>
            <a:xfrm>
              <a:off x="1296954" y="1995741"/>
              <a:ext cx="1932966" cy="1227433"/>
            </a:xfrm>
            <a:prstGeom prst="roundRect">
              <a:avLst>
                <a:gd name="adj" fmla="val 10000"/>
              </a:avLst>
            </a:prstGeom>
            <a:solidFill>
              <a:schemeClr val="lt1">
                <a:alpha val="89019"/>
              </a:schemeClr>
            </a:solidFill>
            <a:ln w="254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49"/>
            <p:cNvSpPr txBox="1"/>
            <p:nvPr/>
          </p:nvSpPr>
          <p:spPr>
            <a:xfrm>
              <a:off x="1332904" y="2031691"/>
              <a:ext cx="1861066" cy="1155533"/>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000000"/>
                  </a:solidFill>
                  <a:latin typeface="Poppins"/>
                  <a:ea typeface="Poppins"/>
                  <a:cs typeface="Poppins"/>
                  <a:sym typeface="Poppins"/>
                </a:rPr>
                <a:t>Revenue, profitability, long-term sustainability, and market growth</a:t>
              </a:r>
              <a:endParaRPr sz="1400" b="0" i="0" u="none" strike="noStrike" cap="none">
                <a:solidFill>
                  <a:srgbClr val="000000"/>
                </a:solidFill>
                <a:latin typeface="Poppins"/>
                <a:ea typeface="Poppins"/>
                <a:cs typeface="Poppins"/>
                <a:sym typeface="Poppins"/>
              </a:endParaRPr>
            </a:p>
          </p:txBody>
        </p:sp>
        <p:sp>
          <p:nvSpPr>
            <p:cNvPr id="371" name="Google Shape;371;p49"/>
            <p:cNvSpPr/>
            <p:nvPr/>
          </p:nvSpPr>
          <p:spPr>
            <a:xfrm>
              <a:off x="3444695" y="2101"/>
              <a:ext cx="1932966" cy="1227433"/>
            </a:xfrm>
            <a:prstGeom prst="roundRect">
              <a:avLst>
                <a:gd name="adj" fmla="val 10000"/>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49"/>
            <p:cNvSpPr/>
            <p:nvPr/>
          </p:nvSpPr>
          <p:spPr>
            <a:xfrm>
              <a:off x="3659469" y="206136"/>
              <a:ext cx="1932966" cy="1227433"/>
            </a:xfrm>
            <a:prstGeom prst="roundRect">
              <a:avLst>
                <a:gd name="adj" fmla="val 10000"/>
              </a:avLst>
            </a:prstGeom>
            <a:solidFill>
              <a:schemeClr val="lt1">
                <a:alpha val="89019"/>
              </a:schemeClr>
            </a:solidFill>
            <a:ln w="254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49"/>
            <p:cNvSpPr txBox="1"/>
            <p:nvPr/>
          </p:nvSpPr>
          <p:spPr>
            <a:xfrm>
              <a:off x="3695419" y="242086"/>
              <a:ext cx="1861066" cy="1155533"/>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1" i="0" u="none" strike="noStrike" cap="none">
                  <a:solidFill>
                    <a:srgbClr val="000000"/>
                  </a:solidFill>
                  <a:latin typeface="Poppins"/>
                  <a:ea typeface="Poppins"/>
                  <a:cs typeface="Poppins"/>
                  <a:sym typeface="Poppins"/>
                </a:rPr>
                <a:t>Social Impact (People)</a:t>
              </a:r>
              <a:endParaRPr sz="1400" b="1" i="0" u="none" strike="noStrike" cap="none">
                <a:solidFill>
                  <a:srgbClr val="000000"/>
                </a:solidFill>
                <a:latin typeface="Poppins"/>
                <a:ea typeface="Poppins"/>
                <a:cs typeface="Poppins"/>
                <a:sym typeface="Poppins"/>
              </a:endParaRPr>
            </a:p>
          </p:txBody>
        </p:sp>
        <p:sp>
          <p:nvSpPr>
            <p:cNvPr id="374" name="Google Shape;374;p49"/>
            <p:cNvSpPr/>
            <p:nvPr/>
          </p:nvSpPr>
          <p:spPr>
            <a:xfrm>
              <a:off x="3444695" y="1791706"/>
              <a:ext cx="1932966" cy="1227433"/>
            </a:xfrm>
            <a:prstGeom prst="roundRect">
              <a:avLst>
                <a:gd name="adj" fmla="val 10000"/>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49"/>
            <p:cNvSpPr/>
            <p:nvPr/>
          </p:nvSpPr>
          <p:spPr>
            <a:xfrm>
              <a:off x="3659469" y="1995741"/>
              <a:ext cx="1932966" cy="1227433"/>
            </a:xfrm>
            <a:prstGeom prst="roundRect">
              <a:avLst>
                <a:gd name="adj" fmla="val 10000"/>
              </a:avLst>
            </a:prstGeom>
            <a:solidFill>
              <a:schemeClr val="lt1">
                <a:alpha val="89019"/>
              </a:schemeClr>
            </a:solidFill>
            <a:ln w="254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49"/>
            <p:cNvSpPr txBox="1"/>
            <p:nvPr/>
          </p:nvSpPr>
          <p:spPr>
            <a:xfrm>
              <a:off x="3695419" y="2031691"/>
              <a:ext cx="1861066" cy="1155533"/>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rgbClr val="000000"/>
                  </a:solidFill>
                  <a:latin typeface="Poppins"/>
                  <a:ea typeface="Poppins"/>
                  <a:cs typeface="Poppins"/>
                  <a:sym typeface="Poppins"/>
                </a:rPr>
                <a:t>Improvement in lives, systems-level change, reduction in inequality</a:t>
              </a:r>
              <a:endParaRPr sz="1400" b="0" i="0" u="none" strike="noStrike" cap="none">
                <a:solidFill>
                  <a:srgbClr val="000000"/>
                </a:solidFill>
                <a:latin typeface="Poppins"/>
                <a:ea typeface="Poppins"/>
                <a:cs typeface="Poppins"/>
                <a:sym typeface="Poppins"/>
              </a:endParaRPr>
            </a:p>
          </p:txBody>
        </p:sp>
      </p:grpSp>
      <p:sp>
        <p:nvSpPr>
          <p:cNvPr id="377" name="Google Shape;377;p49"/>
          <p:cNvSpPr txBox="1"/>
          <p:nvPr/>
        </p:nvSpPr>
        <p:spPr>
          <a:xfrm>
            <a:off x="680777" y="2523998"/>
            <a:ext cx="610437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So, success is measured on two parallel tracks:</a:t>
            </a:r>
            <a:endParaRPr sz="1400" b="0" i="0" u="none" strike="noStrike" cap="none">
              <a:solidFill>
                <a:srgbClr val="000000"/>
              </a:solidFill>
              <a:latin typeface="Arial"/>
              <a:ea typeface="Arial"/>
              <a:cs typeface="Arial"/>
              <a:sym typeface="Arial"/>
            </a:endParaRPr>
          </a:p>
        </p:txBody>
      </p:sp>
      <p:grpSp>
        <p:nvGrpSpPr>
          <p:cNvPr id="378" name="Google Shape;378;p49"/>
          <p:cNvGrpSpPr/>
          <p:nvPr/>
        </p:nvGrpSpPr>
        <p:grpSpPr>
          <a:xfrm>
            <a:off x="6964512" y="1420535"/>
            <a:ext cx="4178104" cy="4715290"/>
            <a:chOff x="895308" y="53959"/>
            <a:chExt cx="4178104" cy="4715290"/>
          </a:xfrm>
        </p:grpSpPr>
        <p:sp>
          <p:nvSpPr>
            <p:cNvPr id="379" name="Google Shape;379;p49"/>
            <p:cNvSpPr/>
            <p:nvPr/>
          </p:nvSpPr>
          <p:spPr>
            <a:xfrm>
              <a:off x="1053479" y="218099"/>
              <a:ext cx="3849825" cy="1336993"/>
            </a:xfrm>
            <a:prstGeom prst="ellipse">
              <a:avLst/>
            </a:prstGeom>
            <a:solidFill>
              <a:srgbClr val="BADBF2">
                <a:alpha val="4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49"/>
            <p:cNvSpPr/>
            <p:nvPr/>
          </p:nvSpPr>
          <p:spPr>
            <a:xfrm>
              <a:off x="2611315" y="3491943"/>
              <a:ext cx="746090" cy="477497"/>
            </a:xfrm>
            <a:prstGeom prst="downArrow">
              <a:avLst>
                <a:gd name="adj1" fmla="val 50000"/>
                <a:gd name="adj2" fmla="val 50000"/>
              </a:avLst>
            </a:prstGeom>
            <a:solidFill>
              <a:srgbClr val="CBD8EA"/>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49"/>
            <p:cNvSpPr/>
            <p:nvPr/>
          </p:nvSpPr>
          <p:spPr>
            <a:xfrm>
              <a:off x="1193744" y="3873941"/>
              <a:ext cx="3581232" cy="89530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49"/>
            <p:cNvSpPr txBox="1"/>
            <p:nvPr/>
          </p:nvSpPr>
          <p:spPr>
            <a:xfrm>
              <a:off x="1193744" y="3873941"/>
              <a:ext cx="3581232" cy="895308"/>
            </a:xfrm>
            <a:prstGeom prst="rect">
              <a:avLst/>
            </a:prstGeom>
            <a:noFill/>
            <a:ln>
              <a:noFill/>
            </a:ln>
          </p:spPr>
          <p:txBody>
            <a:bodyPr spcFirstLastPara="1" wrap="square" lIns="199125" tIns="199125" rIns="199125" bIns="199125"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rgbClr val="000000"/>
                  </a:solidFill>
                  <a:latin typeface="Arial"/>
                  <a:ea typeface="Arial"/>
                  <a:cs typeface="Arial"/>
                  <a:sym typeface="Arial"/>
                </a:rPr>
                <a:t>Double Bottom Line</a:t>
              </a:r>
              <a:endParaRPr sz="1400" b="0" i="0" u="none" strike="noStrike" cap="none">
                <a:solidFill>
                  <a:srgbClr val="000000"/>
                </a:solidFill>
                <a:latin typeface="Arial"/>
                <a:ea typeface="Arial"/>
                <a:cs typeface="Arial"/>
                <a:sym typeface="Arial"/>
              </a:endParaRPr>
            </a:p>
          </p:txBody>
        </p:sp>
        <p:sp>
          <p:nvSpPr>
            <p:cNvPr id="383" name="Google Shape;383;p49"/>
            <p:cNvSpPr/>
            <p:nvPr/>
          </p:nvSpPr>
          <p:spPr>
            <a:xfrm>
              <a:off x="2453144" y="1658351"/>
              <a:ext cx="1342962" cy="1342962"/>
            </a:xfrm>
            <a:prstGeom prst="ellipse">
              <a:avLst/>
            </a:prstGeom>
            <a:solidFill>
              <a:srgbClr val="2383C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49"/>
            <p:cNvSpPr txBox="1"/>
            <p:nvPr/>
          </p:nvSpPr>
          <p:spPr>
            <a:xfrm>
              <a:off x="2649816" y="1855023"/>
              <a:ext cx="949618" cy="949618"/>
            </a:xfrm>
            <a:prstGeom prst="rect">
              <a:avLst/>
            </a:prstGeom>
            <a:noFill/>
            <a:ln>
              <a:noFill/>
            </a:ln>
          </p:spPr>
          <p:txBody>
            <a:bodyPr spcFirstLastPara="1" wrap="square" lIns="27925" tIns="27925" rIns="27925"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People</a:t>
              </a:r>
              <a:endParaRPr sz="1400" b="0" i="0" u="none" strike="noStrike" cap="none">
                <a:solidFill>
                  <a:srgbClr val="000000"/>
                </a:solidFill>
                <a:latin typeface="Arial"/>
                <a:ea typeface="Arial"/>
                <a:cs typeface="Arial"/>
                <a:sym typeface="Arial"/>
              </a:endParaRPr>
            </a:p>
          </p:txBody>
        </p:sp>
        <p:sp>
          <p:nvSpPr>
            <p:cNvPr id="385" name="Google Shape;385;p49"/>
            <p:cNvSpPr/>
            <p:nvPr/>
          </p:nvSpPr>
          <p:spPr>
            <a:xfrm>
              <a:off x="1492180" y="650831"/>
              <a:ext cx="1342962" cy="1342962"/>
            </a:xfrm>
            <a:prstGeom prst="ellipse">
              <a:avLst/>
            </a:prstGeom>
            <a:solidFill>
              <a:srgbClr val="24CED7"/>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49"/>
            <p:cNvSpPr txBox="1"/>
            <p:nvPr/>
          </p:nvSpPr>
          <p:spPr>
            <a:xfrm>
              <a:off x="1688852" y="847503"/>
              <a:ext cx="949618" cy="949618"/>
            </a:xfrm>
            <a:prstGeom prst="rect">
              <a:avLst/>
            </a:prstGeom>
            <a:noFill/>
            <a:ln>
              <a:noFill/>
            </a:ln>
          </p:spPr>
          <p:txBody>
            <a:bodyPr spcFirstLastPara="1" wrap="square" lIns="27925" tIns="27925" rIns="27925"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Profit</a:t>
              </a:r>
              <a:endParaRPr sz="1400" b="0" i="0" u="none" strike="noStrike" cap="none">
                <a:solidFill>
                  <a:srgbClr val="000000"/>
                </a:solidFill>
                <a:latin typeface="Arial"/>
                <a:ea typeface="Arial"/>
                <a:cs typeface="Arial"/>
                <a:sym typeface="Arial"/>
              </a:endParaRPr>
            </a:p>
          </p:txBody>
        </p:sp>
        <p:sp>
          <p:nvSpPr>
            <p:cNvPr id="387" name="Google Shape;387;p49"/>
            <p:cNvSpPr/>
            <p:nvPr/>
          </p:nvSpPr>
          <p:spPr>
            <a:xfrm>
              <a:off x="895308" y="53959"/>
              <a:ext cx="4178104" cy="3342483"/>
            </a:xfrm>
            <a:custGeom>
              <a:avLst/>
              <a:gdLst/>
              <a:ahLst/>
              <a:cxnLst/>
              <a:rect l="l" t="t" r="r" b="b"/>
              <a:pathLst>
                <a:path w="120000" h="120000" extrusionOk="0">
                  <a:moveTo>
                    <a:pt x="584" y="34175"/>
                  </a:moveTo>
                  <a:lnTo>
                    <a:pt x="584" y="34175"/>
                  </a:lnTo>
                  <a:cubicBezTo>
                    <a:pt x="-2679" y="22567"/>
                    <a:pt x="7879" y="11072"/>
                    <a:pt x="27615" y="4745"/>
                  </a:cubicBezTo>
                  <a:cubicBezTo>
                    <a:pt x="47351" y="-1582"/>
                    <a:pt x="72649" y="-1582"/>
                    <a:pt x="92385" y="4745"/>
                  </a:cubicBezTo>
                  <a:cubicBezTo>
                    <a:pt x="112121" y="11072"/>
                    <a:pt x="122679" y="22567"/>
                    <a:pt x="119416" y="34175"/>
                  </a:cubicBezTo>
                  <a:lnTo>
                    <a:pt x="74854" y="113544"/>
                  </a:lnTo>
                  <a:cubicBezTo>
                    <a:pt x="73813" y="117246"/>
                    <a:pt x="67478" y="120000"/>
                    <a:pt x="60000" y="120000"/>
                  </a:cubicBezTo>
                  <a:cubicBezTo>
                    <a:pt x="52522" y="120000"/>
                    <a:pt x="46187" y="117246"/>
                    <a:pt x="45146" y="113544"/>
                  </a:cubicBezTo>
                  <a:close/>
                  <a:moveTo>
                    <a:pt x="4800" y="30000"/>
                  </a:moveTo>
                  <a:lnTo>
                    <a:pt x="4800" y="30000"/>
                  </a:lnTo>
                  <a:cubicBezTo>
                    <a:pt x="4800" y="43255"/>
                    <a:pt x="29514" y="54000"/>
                    <a:pt x="60000" y="54000"/>
                  </a:cubicBezTo>
                  <a:cubicBezTo>
                    <a:pt x="90486" y="54000"/>
                    <a:pt x="115200" y="43255"/>
                    <a:pt x="115200" y="30000"/>
                  </a:cubicBezTo>
                  <a:cubicBezTo>
                    <a:pt x="115200" y="16745"/>
                    <a:pt x="90486" y="6000"/>
                    <a:pt x="60000" y="6000"/>
                  </a:cubicBezTo>
                  <a:cubicBezTo>
                    <a:pt x="29514" y="6000"/>
                    <a:pt x="4800" y="16745"/>
                    <a:pt x="4800" y="30000"/>
                  </a:cubicBezTo>
                  <a:close/>
                </a:path>
              </a:pathLst>
            </a:custGeom>
            <a:solidFill>
              <a:schemeClr val="lt1">
                <a:alpha val="40000"/>
              </a:schemeClr>
            </a:solidFill>
            <a:ln w="9525"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8" name="Google Shape;388;p49"/>
          <p:cNvSpPr txBox="1"/>
          <p:nvPr/>
        </p:nvSpPr>
        <p:spPr>
          <a:xfrm>
            <a:off x="3515642" y="290831"/>
            <a:ext cx="1820033" cy="3120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@ID: No VO</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0"/>
          <p:cNvSpPr txBox="1"/>
          <p:nvPr/>
        </p:nvSpPr>
        <p:spPr>
          <a:xfrm>
            <a:off x="725994" y="665053"/>
            <a:ext cx="609432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oppins"/>
                <a:ea typeface="Poppins"/>
                <a:cs typeface="Poppins"/>
                <a:sym typeface="Poppins"/>
              </a:rPr>
              <a:t>Triple Bottom Line</a:t>
            </a:r>
            <a:endParaRPr sz="2400" b="1" i="0" u="none" strike="noStrike" cap="none">
              <a:solidFill>
                <a:srgbClr val="000000"/>
              </a:solidFill>
              <a:latin typeface="Poppins"/>
              <a:ea typeface="Poppins"/>
              <a:cs typeface="Poppins"/>
              <a:sym typeface="Poppins"/>
            </a:endParaRPr>
          </a:p>
        </p:txBody>
      </p:sp>
      <p:sp>
        <p:nvSpPr>
          <p:cNvPr id="394" name="Google Shape;394;p50"/>
          <p:cNvSpPr txBox="1"/>
          <p:nvPr/>
        </p:nvSpPr>
        <p:spPr>
          <a:xfrm>
            <a:off x="670727" y="1150183"/>
            <a:ext cx="1106574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This includes environmental impact alongside financial and social goals.</a:t>
            </a:r>
            <a:endParaRPr sz="1800" b="0" i="0" u="none" strike="noStrike" cap="none">
              <a:solidFill>
                <a:srgbClr val="000000"/>
              </a:solidFill>
              <a:latin typeface="Poppins"/>
              <a:ea typeface="Poppins"/>
              <a:cs typeface="Poppins"/>
              <a:sym typeface="Poppins"/>
            </a:endParaRPr>
          </a:p>
        </p:txBody>
      </p:sp>
      <p:grpSp>
        <p:nvGrpSpPr>
          <p:cNvPr id="395" name="Google Shape;395;p50"/>
          <p:cNvGrpSpPr/>
          <p:nvPr/>
        </p:nvGrpSpPr>
        <p:grpSpPr>
          <a:xfrm>
            <a:off x="432079" y="3354687"/>
            <a:ext cx="6674616" cy="3128205"/>
            <a:chOff x="0" y="48535"/>
            <a:chExt cx="6674616" cy="3128205"/>
          </a:xfrm>
        </p:grpSpPr>
        <p:sp>
          <p:nvSpPr>
            <p:cNvPr id="396" name="Google Shape;396;p50"/>
            <p:cNvSpPr/>
            <p:nvPr/>
          </p:nvSpPr>
          <p:spPr>
            <a:xfrm>
              <a:off x="5481697" y="1240580"/>
              <a:ext cx="91440" cy="545962"/>
            </a:xfrm>
            <a:custGeom>
              <a:avLst/>
              <a:gdLst/>
              <a:ahLst/>
              <a:cxnLst/>
              <a:rect l="l" t="t" r="r" b="b"/>
              <a:pathLst>
                <a:path w="120000" h="120000" extrusionOk="0">
                  <a:moveTo>
                    <a:pt x="60000" y="0"/>
                  </a:moveTo>
                  <a:lnTo>
                    <a:pt x="60000" y="120000"/>
                  </a:lnTo>
                </a:path>
              </a:pathLst>
            </a:custGeom>
            <a:noFill/>
            <a:ln w="25400" cap="flat" cmpd="sng">
              <a:solidFill>
                <a:srgbClr val="1488B3"/>
              </a:solidFill>
              <a:prstDash val="solid"/>
              <a:round/>
              <a:headEnd type="none" w="sm" len="sm"/>
              <a:tailEnd type="none" w="sm" len="sm"/>
            </a:ln>
          </p:spPr>
        </p:sp>
        <p:sp>
          <p:nvSpPr>
            <p:cNvPr id="397" name="Google Shape;397;p50"/>
            <p:cNvSpPr/>
            <p:nvPr/>
          </p:nvSpPr>
          <p:spPr>
            <a:xfrm>
              <a:off x="3187297" y="1240580"/>
              <a:ext cx="91440" cy="545962"/>
            </a:xfrm>
            <a:custGeom>
              <a:avLst/>
              <a:gdLst/>
              <a:ahLst/>
              <a:cxnLst/>
              <a:rect l="l" t="t" r="r" b="b"/>
              <a:pathLst>
                <a:path w="120000" h="120000" extrusionOk="0">
                  <a:moveTo>
                    <a:pt x="60000" y="0"/>
                  </a:moveTo>
                  <a:lnTo>
                    <a:pt x="60000" y="120000"/>
                  </a:lnTo>
                </a:path>
              </a:pathLst>
            </a:custGeom>
            <a:noFill/>
            <a:ln w="25400" cap="flat" cmpd="sng">
              <a:solidFill>
                <a:srgbClr val="1488B3"/>
              </a:solidFill>
              <a:prstDash val="solid"/>
              <a:round/>
              <a:headEnd type="none" w="sm" len="sm"/>
              <a:tailEnd type="none" w="sm" len="sm"/>
            </a:ln>
          </p:spPr>
        </p:sp>
        <p:sp>
          <p:nvSpPr>
            <p:cNvPr id="398" name="Google Shape;398;p50"/>
            <p:cNvSpPr/>
            <p:nvPr/>
          </p:nvSpPr>
          <p:spPr>
            <a:xfrm>
              <a:off x="892898" y="1240580"/>
              <a:ext cx="91440" cy="545962"/>
            </a:xfrm>
            <a:custGeom>
              <a:avLst/>
              <a:gdLst/>
              <a:ahLst/>
              <a:cxnLst/>
              <a:rect l="l" t="t" r="r" b="b"/>
              <a:pathLst>
                <a:path w="120000" h="120000" extrusionOk="0">
                  <a:moveTo>
                    <a:pt x="60000" y="0"/>
                  </a:moveTo>
                  <a:lnTo>
                    <a:pt x="60000" y="120000"/>
                  </a:lnTo>
                </a:path>
              </a:pathLst>
            </a:custGeom>
            <a:noFill/>
            <a:ln w="25400" cap="flat" cmpd="sng">
              <a:solidFill>
                <a:srgbClr val="1488B3"/>
              </a:solidFill>
              <a:prstDash val="solid"/>
              <a:round/>
              <a:headEnd type="none" w="sm" len="sm"/>
              <a:tailEnd type="none" w="sm" len="sm"/>
            </a:ln>
          </p:spPr>
        </p:sp>
        <p:sp>
          <p:nvSpPr>
            <p:cNvPr id="399" name="Google Shape;399;p50"/>
            <p:cNvSpPr/>
            <p:nvPr/>
          </p:nvSpPr>
          <p:spPr>
            <a:xfrm>
              <a:off x="0" y="48535"/>
              <a:ext cx="1877236" cy="1192044"/>
            </a:xfrm>
            <a:prstGeom prst="roundRect">
              <a:avLst>
                <a:gd name="adj" fmla="val 10000"/>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50"/>
            <p:cNvSpPr/>
            <p:nvPr/>
          </p:nvSpPr>
          <p:spPr>
            <a:xfrm>
              <a:off x="208581" y="246688"/>
              <a:ext cx="1877236" cy="1192044"/>
            </a:xfrm>
            <a:prstGeom prst="roundRect">
              <a:avLst>
                <a:gd name="adj" fmla="val 10000"/>
              </a:avLst>
            </a:prstGeom>
            <a:solidFill>
              <a:schemeClr val="lt1">
                <a:alpha val="89019"/>
              </a:schemeClr>
            </a:solidFill>
            <a:ln w="254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50"/>
            <p:cNvSpPr txBox="1"/>
            <p:nvPr/>
          </p:nvSpPr>
          <p:spPr>
            <a:xfrm>
              <a:off x="243495" y="281602"/>
              <a:ext cx="1807408" cy="1122216"/>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rgbClr val="000000"/>
                </a:buClr>
                <a:buSzPts val="1300"/>
                <a:buFont typeface="Arial"/>
                <a:buNone/>
              </a:pPr>
              <a:r>
                <a:rPr lang="en-US" sz="1300" b="1" i="0" u="none" strike="noStrike" cap="none">
                  <a:solidFill>
                    <a:srgbClr val="000000"/>
                  </a:solidFill>
                  <a:latin typeface="Poppins"/>
                  <a:ea typeface="Poppins"/>
                  <a:cs typeface="Poppins"/>
                  <a:sym typeface="Poppins"/>
                </a:rPr>
                <a:t>Financial Performance (Profit)</a:t>
              </a:r>
              <a:endParaRPr sz="1300" b="1" i="0" u="none" strike="noStrike" cap="none">
                <a:solidFill>
                  <a:srgbClr val="000000"/>
                </a:solidFill>
                <a:latin typeface="Poppins"/>
                <a:ea typeface="Poppins"/>
                <a:cs typeface="Poppins"/>
                <a:sym typeface="Poppins"/>
              </a:endParaRPr>
            </a:p>
          </p:txBody>
        </p:sp>
        <p:sp>
          <p:nvSpPr>
            <p:cNvPr id="402" name="Google Shape;402;p50"/>
            <p:cNvSpPr/>
            <p:nvPr/>
          </p:nvSpPr>
          <p:spPr>
            <a:xfrm>
              <a:off x="0" y="1786543"/>
              <a:ext cx="1877236" cy="1192044"/>
            </a:xfrm>
            <a:prstGeom prst="roundRect">
              <a:avLst>
                <a:gd name="adj" fmla="val 10000"/>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50"/>
            <p:cNvSpPr/>
            <p:nvPr/>
          </p:nvSpPr>
          <p:spPr>
            <a:xfrm>
              <a:off x="208581" y="1984696"/>
              <a:ext cx="1877236" cy="1192044"/>
            </a:xfrm>
            <a:prstGeom prst="roundRect">
              <a:avLst>
                <a:gd name="adj" fmla="val 10000"/>
              </a:avLst>
            </a:prstGeom>
            <a:solidFill>
              <a:schemeClr val="lt1">
                <a:alpha val="89019"/>
              </a:schemeClr>
            </a:solidFill>
            <a:ln w="254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50"/>
            <p:cNvSpPr txBox="1"/>
            <p:nvPr/>
          </p:nvSpPr>
          <p:spPr>
            <a:xfrm>
              <a:off x="243495" y="2019610"/>
              <a:ext cx="1807408" cy="1122216"/>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rgbClr val="000000"/>
                </a:buClr>
                <a:buSzPts val="1300"/>
                <a:buFont typeface="Arial"/>
                <a:buNone/>
              </a:pPr>
              <a:r>
                <a:rPr lang="en-US" sz="1300" b="0" i="0" u="none" strike="noStrike" cap="none">
                  <a:solidFill>
                    <a:srgbClr val="000000"/>
                  </a:solidFill>
                  <a:latin typeface="Poppins"/>
                  <a:ea typeface="Poppins"/>
                  <a:cs typeface="Poppins"/>
                  <a:sym typeface="Poppins"/>
                </a:rPr>
                <a:t>Revenue, profitability, long-term sustainability, and market growth</a:t>
              </a:r>
              <a:endParaRPr sz="1300" b="0" i="0" u="none" strike="noStrike" cap="none">
                <a:solidFill>
                  <a:srgbClr val="000000"/>
                </a:solidFill>
                <a:latin typeface="Poppins"/>
                <a:ea typeface="Poppins"/>
                <a:cs typeface="Poppins"/>
                <a:sym typeface="Poppins"/>
              </a:endParaRPr>
            </a:p>
          </p:txBody>
        </p:sp>
        <p:sp>
          <p:nvSpPr>
            <p:cNvPr id="405" name="Google Shape;405;p50"/>
            <p:cNvSpPr/>
            <p:nvPr/>
          </p:nvSpPr>
          <p:spPr>
            <a:xfrm>
              <a:off x="2294399" y="48535"/>
              <a:ext cx="1877236" cy="1192044"/>
            </a:xfrm>
            <a:prstGeom prst="roundRect">
              <a:avLst>
                <a:gd name="adj" fmla="val 10000"/>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50"/>
            <p:cNvSpPr/>
            <p:nvPr/>
          </p:nvSpPr>
          <p:spPr>
            <a:xfrm>
              <a:off x="2502981" y="246688"/>
              <a:ext cx="1877236" cy="1192044"/>
            </a:xfrm>
            <a:prstGeom prst="roundRect">
              <a:avLst>
                <a:gd name="adj" fmla="val 10000"/>
              </a:avLst>
            </a:prstGeom>
            <a:solidFill>
              <a:schemeClr val="lt1">
                <a:alpha val="89019"/>
              </a:schemeClr>
            </a:solidFill>
            <a:ln w="254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50"/>
            <p:cNvSpPr txBox="1"/>
            <p:nvPr/>
          </p:nvSpPr>
          <p:spPr>
            <a:xfrm>
              <a:off x="2537895" y="281602"/>
              <a:ext cx="1807408" cy="1122216"/>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rgbClr val="000000"/>
                </a:buClr>
                <a:buSzPts val="1300"/>
                <a:buFont typeface="Arial"/>
                <a:buNone/>
              </a:pPr>
              <a:r>
                <a:rPr lang="en-US" sz="1300" b="1" i="0" u="none" strike="noStrike" cap="none">
                  <a:solidFill>
                    <a:srgbClr val="000000"/>
                  </a:solidFill>
                  <a:latin typeface="Poppins"/>
                  <a:ea typeface="Poppins"/>
                  <a:cs typeface="Poppins"/>
                  <a:sym typeface="Poppins"/>
                </a:rPr>
                <a:t>Social Impact (People)</a:t>
              </a:r>
              <a:endParaRPr sz="1300" b="1" i="0" u="none" strike="noStrike" cap="none">
                <a:solidFill>
                  <a:srgbClr val="000000"/>
                </a:solidFill>
                <a:latin typeface="Poppins"/>
                <a:ea typeface="Poppins"/>
                <a:cs typeface="Poppins"/>
                <a:sym typeface="Poppins"/>
              </a:endParaRPr>
            </a:p>
          </p:txBody>
        </p:sp>
        <p:sp>
          <p:nvSpPr>
            <p:cNvPr id="408" name="Google Shape;408;p50"/>
            <p:cNvSpPr/>
            <p:nvPr/>
          </p:nvSpPr>
          <p:spPr>
            <a:xfrm>
              <a:off x="2294399" y="1786543"/>
              <a:ext cx="1877236" cy="1192044"/>
            </a:xfrm>
            <a:prstGeom prst="roundRect">
              <a:avLst>
                <a:gd name="adj" fmla="val 10000"/>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50"/>
            <p:cNvSpPr/>
            <p:nvPr/>
          </p:nvSpPr>
          <p:spPr>
            <a:xfrm>
              <a:off x="2502981" y="1984696"/>
              <a:ext cx="1877236" cy="1192044"/>
            </a:xfrm>
            <a:prstGeom prst="roundRect">
              <a:avLst>
                <a:gd name="adj" fmla="val 10000"/>
              </a:avLst>
            </a:prstGeom>
            <a:solidFill>
              <a:schemeClr val="lt1">
                <a:alpha val="89019"/>
              </a:schemeClr>
            </a:solidFill>
            <a:ln w="254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50"/>
            <p:cNvSpPr txBox="1"/>
            <p:nvPr/>
          </p:nvSpPr>
          <p:spPr>
            <a:xfrm>
              <a:off x="2537895" y="2019610"/>
              <a:ext cx="1807408" cy="1122216"/>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rgbClr val="000000"/>
                </a:buClr>
                <a:buSzPts val="1300"/>
                <a:buFont typeface="Arial"/>
                <a:buNone/>
              </a:pPr>
              <a:r>
                <a:rPr lang="en-US" sz="1300" b="0" i="0" u="none" strike="noStrike" cap="none">
                  <a:solidFill>
                    <a:srgbClr val="000000"/>
                  </a:solidFill>
                  <a:latin typeface="Poppins"/>
                  <a:ea typeface="Poppins"/>
                  <a:cs typeface="Poppins"/>
                  <a:sym typeface="Poppins"/>
                </a:rPr>
                <a:t>Improvement in lives, systems-level change, reduction in inequality</a:t>
              </a:r>
              <a:endParaRPr sz="1300" b="0" i="0" u="none" strike="noStrike" cap="none">
                <a:solidFill>
                  <a:srgbClr val="000000"/>
                </a:solidFill>
                <a:latin typeface="Poppins"/>
                <a:ea typeface="Poppins"/>
                <a:cs typeface="Poppins"/>
                <a:sym typeface="Poppins"/>
              </a:endParaRPr>
            </a:p>
          </p:txBody>
        </p:sp>
        <p:sp>
          <p:nvSpPr>
            <p:cNvPr id="411" name="Google Shape;411;p50"/>
            <p:cNvSpPr/>
            <p:nvPr/>
          </p:nvSpPr>
          <p:spPr>
            <a:xfrm>
              <a:off x="4588799" y="48535"/>
              <a:ext cx="1877236" cy="1192044"/>
            </a:xfrm>
            <a:prstGeom prst="roundRect">
              <a:avLst>
                <a:gd name="adj" fmla="val 10000"/>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50"/>
            <p:cNvSpPr/>
            <p:nvPr/>
          </p:nvSpPr>
          <p:spPr>
            <a:xfrm>
              <a:off x="4797380" y="246688"/>
              <a:ext cx="1877236" cy="1192044"/>
            </a:xfrm>
            <a:prstGeom prst="roundRect">
              <a:avLst>
                <a:gd name="adj" fmla="val 10000"/>
              </a:avLst>
            </a:prstGeom>
            <a:solidFill>
              <a:schemeClr val="lt1">
                <a:alpha val="89019"/>
              </a:schemeClr>
            </a:solidFill>
            <a:ln w="254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50"/>
            <p:cNvSpPr txBox="1"/>
            <p:nvPr/>
          </p:nvSpPr>
          <p:spPr>
            <a:xfrm>
              <a:off x="4832294" y="281602"/>
              <a:ext cx="1807408" cy="1122216"/>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rgbClr val="000000"/>
                </a:buClr>
                <a:buSzPts val="1300"/>
                <a:buFont typeface="Arial"/>
                <a:buNone/>
              </a:pPr>
              <a:r>
                <a:rPr lang="en-US" sz="1300" b="1" i="0" u="none" strike="noStrike" cap="none">
                  <a:solidFill>
                    <a:srgbClr val="000000"/>
                  </a:solidFill>
                  <a:latin typeface="Poppins"/>
                  <a:ea typeface="Poppins"/>
                  <a:cs typeface="Poppins"/>
                  <a:sym typeface="Poppins"/>
                </a:rPr>
                <a:t>Environmental Impact (Planet)</a:t>
              </a:r>
              <a:endParaRPr sz="1400" b="0" i="0" u="none" strike="noStrike" cap="none">
                <a:solidFill>
                  <a:srgbClr val="000000"/>
                </a:solidFill>
                <a:latin typeface="Arial"/>
                <a:ea typeface="Arial"/>
                <a:cs typeface="Arial"/>
                <a:sym typeface="Arial"/>
              </a:endParaRPr>
            </a:p>
          </p:txBody>
        </p:sp>
        <p:sp>
          <p:nvSpPr>
            <p:cNvPr id="414" name="Google Shape;414;p50"/>
            <p:cNvSpPr/>
            <p:nvPr/>
          </p:nvSpPr>
          <p:spPr>
            <a:xfrm>
              <a:off x="4588799" y="1786543"/>
              <a:ext cx="1877236" cy="1192044"/>
            </a:xfrm>
            <a:prstGeom prst="roundRect">
              <a:avLst>
                <a:gd name="adj" fmla="val 10000"/>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50"/>
            <p:cNvSpPr/>
            <p:nvPr/>
          </p:nvSpPr>
          <p:spPr>
            <a:xfrm>
              <a:off x="4797380" y="1984696"/>
              <a:ext cx="1877236" cy="1192044"/>
            </a:xfrm>
            <a:prstGeom prst="roundRect">
              <a:avLst>
                <a:gd name="adj" fmla="val 10000"/>
              </a:avLst>
            </a:prstGeom>
            <a:solidFill>
              <a:schemeClr val="lt1">
                <a:alpha val="89019"/>
              </a:schemeClr>
            </a:solidFill>
            <a:ln w="254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50"/>
            <p:cNvSpPr txBox="1"/>
            <p:nvPr/>
          </p:nvSpPr>
          <p:spPr>
            <a:xfrm>
              <a:off x="4832294" y="2019610"/>
              <a:ext cx="1807408" cy="1122216"/>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rgbClr val="000000"/>
                </a:buClr>
                <a:buSzPts val="1300"/>
                <a:buFont typeface="Arial"/>
                <a:buNone/>
              </a:pPr>
              <a:r>
                <a:rPr lang="en-US" sz="1300" b="0" i="0" u="none" strike="noStrike" cap="none">
                  <a:solidFill>
                    <a:srgbClr val="000000"/>
                  </a:solidFill>
                  <a:latin typeface="Poppins"/>
                  <a:ea typeface="Poppins"/>
                  <a:cs typeface="Poppins"/>
                  <a:sym typeface="Poppins"/>
                </a:rPr>
                <a:t>Sustainability, conservation, reduced footprint</a:t>
              </a:r>
              <a:endParaRPr sz="1400" b="0" i="0" u="none" strike="noStrike" cap="none">
                <a:solidFill>
                  <a:srgbClr val="000000"/>
                </a:solidFill>
                <a:latin typeface="Arial"/>
                <a:ea typeface="Arial"/>
                <a:cs typeface="Arial"/>
                <a:sym typeface="Arial"/>
              </a:endParaRPr>
            </a:p>
          </p:txBody>
        </p:sp>
      </p:grpSp>
      <p:sp>
        <p:nvSpPr>
          <p:cNvPr id="417" name="Google Shape;417;p50"/>
          <p:cNvSpPr txBox="1"/>
          <p:nvPr/>
        </p:nvSpPr>
        <p:spPr>
          <a:xfrm>
            <a:off x="660680" y="1569404"/>
            <a:ext cx="6104372"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It pushes businesses to ask:</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Poppins"/>
                <a:ea typeface="Poppins"/>
                <a:cs typeface="Poppins"/>
                <a:sym typeface="Poppins"/>
              </a:rPr>
              <a:t>Are we profitable?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Poppins"/>
                <a:ea typeface="Poppins"/>
                <a:cs typeface="Poppins"/>
                <a:sym typeface="Poppins"/>
              </a:rPr>
              <a:t>Are we improving lives?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Poppins"/>
                <a:ea typeface="Poppins"/>
                <a:cs typeface="Poppins"/>
                <a:sym typeface="Poppins"/>
              </a:rPr>
              <a:t>Are we reducing our ecological footprint?</a:t>
            </a:r>
            <a:endParaRPr sz="1400" b="0" i="0" u="none" strike="noStrike" cap="none">
              <a:solidFill>
                <a:srgbClr val="000000"/>
              </a:solidFill>
              <a:latin typeface="Arial"/>
              <a:ea typeface="Arial"/>
              <a:cs typeface="Arial"/>
              <a:sym typeface="Arial"/>
            </a:endParaRPr>
          </a:p>
        </p:txBody>
      </p:sp>
      <p:grpSp>
        <p:nvGrpSpPr>
          <p:cNvPr id="418" name="Google Shape;418;p50"/>
          <p:cNvGrpSpPr/>
          <p:nvPr/>
        </p:nvGrpSpPr>
        <p:grpSpPr>
          <a:xfrm>
            <a:off x="7118587" y="1792324"/>
            <a:ext cx="4178104" cy="4715290"/>
            <a:chOff x="895308" y="53959"/>
            <a:chExt cx="4178104" cy="4715290"/>
          </a:xfrm>
        </p:grpSpPr>
        <p:sp>
          <p:nvSpPr>
            <p:cNvPr id="419" name="Google Shape;419;p50"/>
            <p:cNvSpPr/>
            <p:nvPr/>
          </p:nvSpPr>
          <p:spPr>
            <a:xfrm>
              <a:off x="1053479" y="218099"/>
              <a:ext cx="3849825" cy="1336993"/>
            </a:xfrm>
            <a:prstGeom prst="ellipse">
              <a:avLst/>
            </a:prstGeom>
            <a:solidFill>
              <a:srgbClr val="BADBF2">
                <a:alpha val="4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50"/>
            <p:cNvSpPr/>
            <p:nvPr/>
          </p:nvSpPr>
          <p:spPr>
            <a:xfrm>
              <a:off x="2611315" y="3491943"/>
              <a:ext cx="746090" cy="477497"/>
            </a:xfrm>
            <a:prstGeom prst="downArrow">
              <a:avLst>
                <a:gd name="adj1" fmla="val 50000"/>
                <a:gd name="adj2" fmla="val 50000"/>
              </a:avLst>
            </a:prstGeom>
            <a:solidFill>
              <a:srgbClr val="CBD8EA"/>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50"/>
            <p:cNvSpPr/>
            <p:nvPr/>
          </p:nvSpPr>
          <p:spPr>
            <a:xfrm>
              <a:off x="1193744" y="3873941"/>
              <a:ext cx="3581232" cy="89530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50"/>
            <p:cNvSpPr txBox="1"/>
            <p:nvPr/>
          </p:nvSpPr>
          <p:spPr>
            <a:xfrm>
              <a:off x="1193744" y="3873941"/>
              <a:ext cx="3581232" cy="895308"/>
            </a:xfrm>
            <a:prstGeom prst="rect">
              <a:avLst/>
            </a:prstGeom>
            <a:noFill/>
            <a:ln>
              <a:noFill/>
            </a:ln>
          </p:spPr>
          <p:txBody>
            <a:bodyPr spcFirstLastPara="1" wrap="square" lIns="213350" tIns="213350" rIns="213350" bIns="213350"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Triple Bottom Line</a:t>
              </a:r>
              <a:endParaRPr sz="1400" b="0" i="0" u="none" strike="noStrike" cap="none">
                <a:solidFill>
                  <a:srgbClr val="000000"/>
                </a:solidFill>
                <a:latin typeface="Arial"/>
                <a:ea typeface="Arial"/>
                <a:cs typeface="Arial"/>
                <a:sym typeface="Arial"/>
              </a:endParaRPr>
            </a:p>
          </p:txBody>
        </p:sp>
        <p:sp>
          <p:nvSpPr>
            <p:cNvPr id="423" name="Google Shape;423;p50"/>
            <p:cNvSpPr/>
            <p:nvPr/>
          </p:nvSpPr>
          <p:spPr>
            <a:xfrm>
              <a:off x="2453144" y="1658351"/>
              <a:ext cx="1342962" cy="1342962"/>
            </a:xfrm>
            <a:prstGeom prst="ellipse">
              <a:avLst/>
            </a:prstGeom>
            <a:solidFill>
              <a:srgbClr val="2383C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50"/>
            <p:cNvSpPr txBox="1"/>
            <p:nvPr/>
          </p:nvSpPr>
          <p:spPr>
            <a:xfrm>
              <a:off x="2649816" y="1855023"/>
              <a:ext cx="949618" cy="949618"/>
            </a:xfrm>
            <a:prstGeom prst="rect">
              <a:avLst/>
            </a:prstGeom>
            <a:noFill/>
            <a:ln>
              <a:noFill/>
            </a:ln>
          </p:spPr>
          <p:txBody>
            <a:bodyPr spcFirstLastPara="1" wrap="square" lIns="27925" tIns="27925" rIns="27925"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Planet</a:t>
              </a:r>
              <a:endParaRPr sz="1400" b="0" i="0" u="none" strike="noStrike" cap="none">
                <a:solidFill>
                  <a:srgbClr val="000000"/>
                </a:solidFill>
                <a:latin typeface="Arial"/>
                <a:ea typeface="Arial"/>
                <a:cs typeface="Arial"/>
                <a:sym typeface="Arial"/>
              </a:endParaRPr>
            </a:p>
          </p:txBody>
        </p:sp>
        <p:sp>
          <p:nvSpPr>
            <p:cNvPr id="425" name="Google Shape;425;p50"/>
            <p:cNvSpPr/>
            <p:nvPr/>
          </p:nvSpPr>
          <p:spPr>
            <a:xfrm>
              <a:off x="1492180" y="650831"/>
              <a:ext cx="1342962" cy="1342962"/>
            </a:xfrm>
            <a:prstGeom prst="ellipse">
              <a:avLst/>
            </a:prstGeom>
            <a:solidFill>
              <a:srgbClr val="24CED7"/>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50"/>
            <p:cNvSpPr txBox="1"/>
            <p:nvPr/>
          </p:nvSpPr>
          <p:spPr>
            <a:xfrm>
              <a:off x="1688852" y="847503"/>
              <a:ext cx="949618" cy="949618"/>
            </a:xfrm>
            <a:prstGeom prst="rect">
              <a:avLst/>
            </a:prstGeom>
            <a:noFill/>
            <a:ln>
              <a:noFill/>
            </a:ln>
          </p:spPr>
          <p:txBody>
            <a:bodyPr spcFirstLastPara="1" wrap="square" lIns="27925" tIns="27925" rIns="27925"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People</a:t>
              </a:r>
              <a:endParaRPr sz="1400" b="0" i="0" u="none" strike="noStrike" cap="none">
                <a:solidFill>
                  <a:srgbClr val="000000"/>
                </a:solidFill>
                <a:latin typeface="Arial"/>
                <a:ea typeface="Arial"/>
                <a:cs typeface="Arial"/>
                <a:sym typeface="Arial"/>
              </a:endParaRPr>
            </a:p>
          </p:txBody>
        </p:sp>
        <p:sp>
          <p:nvSpPr>
            <p:cNvPr id="427" name="Google Shape;427;p50"/>
            <p:cNvSpPr/>
            <p:nvPr/>
          </p:nvSpPr>
          <p:spPr>
            <a:xfrm>
              <a:off x="2864986" y="326133"/>
              <a:ext cx="1342962" cy="1342962"/>
            </a:xfrm>
            <a:prstGeom prst="ellipse">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50"/>
            <p:cNvSpPr txBox="1"/>
            <p:nvPr/>
          </p:nvSpPr>
          <p:spPr>
            <a:xfrm>
              <a:off x="3061658" y="522805"/>
              <a:ext cx="949618" cy="949618"/>
            </a:xfrm>
            <a:prstGeom prst="rect">
              <a:avLst/>
            </a:prstGeom>
            <a:noFill/>
            <a:ln>
              <a:noFill/>
            </a:ln>
          </p:spPr>
          <p:txBody>
            <a:bodyPr spcFirstLastPara="1" wrap="square" lIns="27925" tIns="27925" rIns="27925" bIns="27925"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Arial"/>
                  <a:ea typeface="Arial"/>
                  <a:cs typeface="Arial"/>
                  <a:sym typeface="Arial"/>
                </a:rPr>
                <a:t>Profit</a:t>
              </a:r>
              <a:endParaRPr sz="1400" b="0" i="0" u="none" strike="noStrike" cap="none">
                <a:solidFill>
                  <a:srgbClr val="000000"/>
                </a:solidFill>
                <a:latin typeface="Arial"/>
                <a:ea typeface="Arial"/>
                <a:cs typeface="Arial"/>
                <a:sym typeface="Arial"/>
              </a:endParaRPr>
            </a:p>
          </p:txBody>
        </p:sp>
        <p:sp>
          <p:nvSpPr>
            <p:cNvPr id="429" name="Google Shape;429;p50"/>
            <p:cNvSpPr/>
            <p:nvPr/>
          </p:nvSpPr>
          <p:spPr>
            <a:xfrm>
              <a:off x="895308" y="53959"/>
              <a:ext cx="4178104" cy="3342483"/>
            </a:xfrm>
            <a:custGeom>
              <a:avLst/>
              <a:gdLst/>
              <a:ahLst/>
              <a:cxnLst/>
              <a:rect l="l" t="t" r="r" b="b"/>
              <a:pathLst>
                <a:path w="120000" h="120000" extrusionOk="0">
                  <a:moveTo>
                    <a:pt x="584" y="34175"/>
                  </a:moveTo>
                  <a:lnTo>
                    <a:pt x="584" y="34175"/>
                  </a:lnTo>
                  <a:cubicBezTo>
                    <a:pt x="-2679" y="22567"/>
                    <a:pt x="7879" y="11072"/>
                    <a:pt x="27615" y="4745"/>
                  </a:cubicBezTo>
                  <a:cubicBezTo>
                    <a:pt x="47351" y="-1582"/>
                    <a:pt x="72649" y="-1582"/>
                    <a:pt x="92385" y="4745"/>
                  </a:cubicBezTo>
                  <a:cubicBezTo>
                    <a:pt x="112121" y="11072"/>
                    <a:pt x="122679" y="22567"/>
                    <a:pt x="119416" y="34175"/>
                  </a:cubicBezTo>
                  <a:lnTo>
                    <a:pt x="74854" y="113544"/>
                  </a:lnTo>
                  <a:cubicBezTo>
                    <a:pt x="73813" y="117246"/>
                    <a:pt x="67478" y="120000"/>
                    <a:pt x="60000" y="120000"/>
                  </a:cubicBezTo>
                  <a:cubicBezTo>
                    <a:pt x="52522" y="120000"/>
                    <a:pt x="46187" y="117246"/>
                    <a:pt x="45146" y="113544"/>
                  </a:cubicBezTo>
                  <a:close/>
                  <a:moveTo>
                    <a:pt x="4800" y="30000"/>
                  </a:moveTo>
                  <a:lnTo>
                    <a:pt x="4800" y="30000"/>
                  </a:lnTo>
                  <a:cubicBezTo>
                    <a:pt x="4800" y="43255"/>
                    <a:pt x="29514" y="54000"/>
                    <a:pt x="60000" y="54000"/>
                  </a:cubicBezTo>
                  <a:cubicBezTo>
                    <a:pt x="90486" y="54000"/>
                    <a:pt x="115200" y="43255"/>
                    <a:pt x="115200" y="30000"/>
                  </a:cubicBezTo>
                  <a:cubicBezTo>
                    <a:pt x="115200" y="16745"/>
                    <a:pt x="90486" y="6000"/>
                    <a:pt x="60000" y="6000"/>
                  </a:cubicBezTo>
                  <a:cubicBezTo>
                    <a:pt x="29514" y="6000"/>
                    <a:pt x="4800" y="16745"/>
                    <a:pt x="4800" y="30000"/>
                  </a:cubicBezTo>
                  <a:close/>
                </a:path>
              </a:pathLst>
            </a:custGeom>
            <a:solidFill>
              <a:schemeClr val="lt1">
                <a:alpha val="40000"/>
              </a:schemeClr>
            </a:solidFill>
            <a:ln w="9525"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0" name="Google Shape;430;p50"/>
          <p:cNvSpPr txBox="1"/>
          <p:nvPr/>
        </p:nvSpPr>
        <p:spPr>
          <a:xfrm>
            <a:off x="678265" y="2785254"/>
            <a:ext cx="609934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So, success is measured on three parallel tracks:</a:t>
            </a:r>
            <a:endParaRPr sz="1400" b="0" i="0" u="none" strike="noStrike" cap="none">
              <a:solidFill>
                <a:srgbClr val="000000"/>
              </a:solidFill>
              <a:latin typeface="Arial"/>
              <a:ea typeface="Arial"/>
              <a:cs typeface="Arial"/>
              <a:sym typeface="Arial"/>
            </a:endParaRPr>
          </a:p>
        </p:txBody>
      </p:sp>
      <p:sp>
        <p:nvSpPr>
          <p:cNvPr id="431" name="Google Shape;431;p50"/>
          <p:cNvSpPr txBox="1"/>
          <p:nvPr/>
        </p:nvSpPr>
        <p:spPr>
          <a:xfrm>
            <a:off x="3515642" y="290831"/>
            <a:ext cx="1820033" cy="3120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@ID: No VO</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1"/>
          <p:cNvSpPr txBox="1"/>
          <p:nvPr/>
        </p:nvSpPr>
        <p:spPr>
          <a:xfrm>
            <a:off x="776234" y="805730"/>
            <a:ext cx="802612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oppins"/>
                <a:ea typeface="Poppins"/>
                <a:cs typeface="Poppins"/>
                <a:sym typeface="Poppins"/>
              </a:rPr>
              <a:t>How to Measure Them?</a:t>
            </a:r>
            <a:endParaRPr sz="2400" b="1" i="0" u="none" strike="noStrike" cap="none">
              <a:solidFill>
                <a:srgbClr val="000000"/>
              </a:solidFill>
              <a:latin typeface="Poppins"/>
              <a:ea typeface="Poppins"/>
              <a:cs typeface="Poppins"/>
              <a:sym typeface="Poppins"/>
            </a:endParaRPr>
          </a:p>
        </p:txBody>
      </p:sp>
      <p:sp>
        <p:nvSpPr>
          <p:cNvPr id="438" name="Google Shape;438;p51"/>
          <p:cNvSpPr txBox="1"/>
          <p:nvPr/>
        </p:nvSpPr>
        <p:spPr>
          <a:xfrm>
            <a:off x="776235" y="1478970"/>
            <a:ext cx="10246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Social entrepreneurs often use impact metrics and frameworks, such as:</a:t>
            </a:r>
            <a:endParaRPr sz="1800" b="0" i="0" u="none" strike="noStrike" cap="none">
              <a:solidFill>
                <a:srgbClr val="000000"/>
              </a:solidFill>
              <a:latin typeface="Poppins"/>
              <a:ea typeface="Poppins"/>
              <a:cs typeface="Poppins"/>
              <a:sym typeface="Poppins"/>
            </a:endParaRPr>
          </a:p>
        </p:txBody>
      </p:sp>
      <p:grpSp>
        <p:nvGrpSpPr>
          <p:cNvPr id="439" name="Google Shape;439;p51"/>
          <p:cNvGrpSpPr/>
          <p:nvPr/>
        </p:nvGrpSpPr>
        <p:grpSpPr>
          <a:xfrm>
            <a:off x="2088492" y="2522682"/>
            <a:ext cx="8184997" cy="3325156"/>
            <a:chOff x="1241919" y="302"/>
            <a:chExt cx="8184997" cy="3325156"/>
          </a:xfrm>
        </p:grpSpPr>
        <p:sp>
          <p:nvSpPr>
            <p:cNvPr id="440" name="Google Shape;440;p51"/>
            <p:cNvSpPr/>
            <p:nvPr/>
          </p:nvSpPr>
          <p:spPr>
            <a:xfrm>
              <a:off x="1241919" y="302"/>
              <a:ext cx="2557811" cy="1534687"/>
            </a:xfrm>
            <a:prstGeom prst="rect">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51"/>
            <p:cNvSpPr txBox="1"/>
            <p:nvPr/>
          </p:nvSpPr>
          <p:spPr>
            <a:xfrm>
              <a:off x="1241919" y="302"/>
              <a:ext cx="2557811" cy="1534687"/>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US" sz="1700" b="0" i="0" u="none" strike="noStrike" cap="none">
                  <a:solidFill>
                    <a:schemeClr val="lt1"/>
                  </a:solidFill>
                  <a:latin typeface="Poppins"/>
                  <a:ea typeface="Poppins"/>
                  <a:cs typeface="Poppins"/>
                  <a:sym typeface="Poppins"/>
                </a:rPr>
                <a:t>Key Performance Indicators (KPIs): e.g., lives touched, tons recycled</a:t>
              </a:r>
              <a:endParaRPr sz="1700" b="0" i="0" u="none" strike="noStrike" cap="none">
                <a:solidFill>
                  <a:schemeClr val="lt1"/>
                </a:solidFill>
                <a:latin typeface="Poppins"/>
                <a:ea typeface="Poppins"/>
                <a:cs typeface="Poppins"/>
                <a:sym typeface="Poppins"/>
              </a:endParaRPr>
            </a:p>
          </p:txBody>
        </p:sp>
        <p:sp>
          <p:nvSpPr>
            <p:cNvPr id="442" name="Google Shape;442;p51"/>
            <p:cNvSpPr/>
            <p:nvPr/>
          </p:nvSpPr>
          <p:spPr>
            <a:xfrm>
              <a:off x="4055512" y="302"/>
              <a:ext cx="2557811" cy="1534687"/>
            </a:xfrm>
            <a:prstGeom prst="rect">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51"/>
            <p:cNvSpPr txBox="1"/>
            <p:nvPr/>
          </p:nvSpPr>
          <p:spPr>
            <a:xfrm>
              <a:off x="4055512" y="302"/>
              <a:ext cx="2557811" cy="1534687"/>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US" sz="1700" b="0" i="0" u="none" strike="noStrike" cap="none">
                  <a:solidFill>
                    <a:schemeClr val="lt1"/>
                  </a:solidFill>
                  <a:latin typeface="Poppins"/>
                  <a:ea typeface="Poppins"/>
                  <a:cs typeface="Poppins"/>
                  <a:sym typeface="Poppins"/>
                </a:rPr>
                <a:t>Social Return on Investment (SROI): How much is the impact per Rupee spent?</a:t>
              </a:r>
              <a:endParaRPr sz="1700" b="0" i="0" u="none" strike="noStrike" cap="none">
                <a:solidFill>
                  <a:schemeClr val="lt1"/>
                </a:solidFill>
                <a:latin typeface="Poppins"/>
                <a:ea typeface="Poppins"/>
                <a:cs typeface="Poppins"/>
                <a:sym typeface="Poppins"/>
              </a:endParaRPr>
            </a:p>
          </p:txBody>
        </p:sp>
        <p:sp>
          <p:nvSpPr>
            <p:cNvPr id="444" name="Google Shape;444;p51"/>
            <p:cNvSpPr/>
            <p:nvPr/>
          </p:nvSpPr>
          <p:spPr>
            <a:xfrm>
              <a:off x="6869105" y="302"/>
              <a:ext cx="2557811" cy="1534687"/>
            </a:xfrm>
            <a:prstGeom prst="rect">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51"/>
            <p:cNvSpPr txBox="1"/>
            <p:nvPr/>
          </p:nvSpPr>
          <p:spPr>
            <a:xfrm>
              <a:off x="6869105" y="302"/>
              <a:ext cx="2557811" cy="1534687"/>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US" sz="1700" b="0" i="0" u="none" strike="noStrike" cap="none">
                  <a:solidFill>
                    <a:schemeClr val="lt1"/>
                  </a:solidFill>
                  <a:latin typeface="Poppins"/>
                  <a:ea typeface="Poppins"/>
                  <a:cs typeface="Poppins"/>
                  <a:sym typeface="Poppins"/>
                </a:rPr>
                <a:t>The </a:t>
              </a:r>
              <a:r>
                <a:rPr lang="en-US" sz="1700" b="0" i="0" u="none" strike="noStrike" cap="none">
                  <a:solidFill>
                    <a:schemeClr val="lt1"/>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0"/>
                    </a:ext>
                  </a:extLst>
                </a:rPr>
                <a:t>B Impact </a:t>
              </a:r>
              <a:r>
                <a:rPr lang="en-US" sz="1700" b="0" i="0" u="none" strike="noStrike" cap="none">
                  <a:solidFill>
                    <a:schemeClr val="lt1"/>
                  </a:solidFill>
                  <a:latin typeface="Poppins"/>
                  <a:ea typeface="Poppins"/>
                  <a:cs typeface="Poppins"/>
                  <a:sym typeface="Poppins"/>
                </a:rPr>
                <a:t>Assessment: A standard for measuring Double Bottom Line (</a:t>
              </a:r>
              <a:r>
                <a:rPr lang="en-US" sz="1700" b="0" i="0" u="none" strike="noStrike" cap="none">
                  <a:solidFill>
                    <a:schemeClr val="lt1"/>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1"/>
                    </a:ext>
                  </a:extLst>
                </a:rPr>
                <a:t>DBL) and Triple Bottom Line (TBL) values</a:t>
              </a:r>
              <a:endParaRPr sz="1700" b="0" i="0" u="none" strike="noStrike" cap="none">
                <a:solidFill>
                  <a:schemeClr val="lt1"/>
                </a:solidFill>
                <a:latin typeface="Poppins"/>
                <a:ea typeface="Poppins"/>
                <a:cs typeface="Poppins"/>
                <a:sym typeface="Poppins"/>
              </a:endParaRPr>
            </a:p>
          </p:txBody>
        </p:sp>
        <p:sp>
          <p:nvSpPr>
            <p:cNvPr id="446" name="Google Shape;446;p51"/>
            <p:cNvSpPr/>
            <p:nvPr/>
          </p:nvSpPr>
          <p:spPr>
            <a:xfrm>
              <a:off x="4055512" y="1790771"/>
              <a:ext cx="2557811" cy="1534687"/>
            </a:xfrm>
            <a:prstGeom prst="rect">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51"/>
            <p:cNvSpPr txBox="1"/>
            <p:nvPr/>
          </p:nvSpPr>
          <p:spPr>
            <a:xfrm>
              <a:off x="4055512" y="1790771"/>
              <a:ext cx="2557811" cy="1534687"/>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US" sz="1700" b="0" i="0" u="none" strike="noStrike" cap="none">
                  <a:solidFill>
                    <a:schemeClr val="lt1"/>
                  </a:solidFill>
                  <a:latin typeface="Poppins"/>
                  <a:ea typeface="Poppins"/>
                  <a:cs typeface="Poppins"/>
                  <a:sym typeface="Poppins"/>
                </a:rPr>
                <a:t>Impact Reports: Published yearly, tracking all </a:t>
              </a:r>
              <a:r>
                <a:rPr lang="en-US" sz="1700" b="0" i="0" u="none" strike="noStrike" cap="none">
                  <a:solidFill>
                    <a:schemeClr val="lt1"/>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2"/>
                    </a:ext>
                  </a:extLst>
                </a:rPr>
                <a:t>the </a:t>
              </a:r>
              <a:r>
                <a:rPr lang="en-US" sz="1700" b="0" i="0" u="none" strike="noStrike" cap="none">
                  <a:solidFill>
                    <a:schemeClr val="lt1"/>
                  </a:solidFill>
                  <a:latin typeface="Poppins"/>
                  <a:ea typeface="Poppins"/>
                  <a:cs typeface="Poppins"/>
                  <a:sym typeface="Poppins"/>
                </a:rPr>
                <a:t>bottom lines</a:t>
              </a:r>
              <a:endParaRPr sz="1700" b="0" i="0" u="none" strike="noStrike" cap="none">
                <a:solidFill>
                  <a:schemeClr val="lt1"/>
                </a:solidFill>
                <a:latin typeface="Poppins"/>
                <a:ea typeface="Poppins"/>
                <a:cs typeface="Poppins"/>
                <a:sym typeface="Poppins"/>
              </a:endParaRPr>
            </a:p>
          </p:txBody>
        </p:sp>
      </p:grpSp>
      <p:sp>
        <p:nvSpPr>
          <p:cNvPr id="448" name="Google Shape;448;p51"/>
          <p:cNvSpPr txBox="1"/>
          <p:nvPr/>
        </p:nvSpPr>
        <p:spPr>
          <a:xfrm>
            <a:off x="1426866" y="5938576"/>
            <a:ext cx="853105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highlight>
                  <a:srgbClr val="FFFF00"/>
                </a:highlight>
                <a:latin typeface="Poppins"/>
                <a:ea typeface="Poppins"/>
                <a:cs typeface="Poppins"/>
                <a:sym typeface="Poppins"/>
              </a:rPr>
              <a:t>Embed the PDF </a:t>
            </a:r>
            <a:r>
              <a:rPr lang="en-US" sz="1800" b="0" i="0" u="none" strike="noStrike" cap="none">
                <a:solidFill>
                  <a:srgbClr val="FF0000"/>
                </a:solidFill>
                <a:highlight>
                  <a:srgbClr val="FFFF00"/>
                </a:highlight>
                <a:latin typeface="Poppins"/>
                <a:ea typeface="Poppins"/>
                <a:cs typeface="Poppins"/>
                <a:sym typeface="Poppins"/>
              </a:rPr>
              <a:t>‘Measure Double and Triple </a:t>
            </a:r>
            <a:r>
              <a:rPr lang="en-US" sz="1800" b="0" i="0" u="none" strike="noStrike" cap="none">
                <a:solidFill>
                  <a:srgbClr val="FF0000"/>
                </a:solidFill>
                <a:highlight>
                  <a:srgbClr val="FFFF00"/>
                </a:highlight>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3"/>
                  </a:ext>
                </a:extLst>
              </a:rPr>
              <a:t>Bottom</a:t>
            </a:r>
            <a:r>
              <a:rPr lang="en-US" sz="1800" b="0" i="0" u="none" strike="noStrike" cap="none">
                <a:solidFill>
                  <a:srgbClr val="FF0000"/>
                </a:solidFill>
                <a:highlight>
                  <a:srgbClr val="FFFF00"/>
                </a:highlight>
                <a:latin typeface="Poppins"/>
                <a:ea typeface="Poppins"/>
                <a:cs typeface="Poppins"/>
                <a:sym typeface="Poppins"/>
              </a:rPr>
              <a:t> Line’ </a:t>
            </a:r>
            <a:r>
              <a:rPr lang="en-US" sz="1800" b="0" i="0" u="none" strike="noStrike" cap="none">
                <a:solidFill>
                  <a:srgbClr val="000000"/>
                </a:solidFill>
                <a:highlight>
                  <a:srgbClr val="FFFF00"/>
                </a:highlight>
                <a:latin typeface="Poppins"/>
                <a:ea typeface="Poppins"/>
                <a:cs typeface="Poppins"/>
                <a:sym typeface="Poppins"/>
              </a:rPr>
              <a:t>here</a:t>
            </a:r>
            <a:endParaRPr sz="1400" b="0" i="0" u="none" strike="noStrike" cap="none">
              <a:solidFill>
                <a:srgbClr val="000000"/>
              </a:solidFill>
              <a:latin typeface="Arial"/>
              <a:ea typeface="Arial"/>
              <a:cs typeface="Arial"/>
              <a:sym typeface="Arial"/>
            </a:endParaRPr>
          </a:p>
        </p:txBody>
      </p:sp>
      <p:pic>
        <p:nvPicPr>
          <p:cNvPr id="449" name="Google Shape;449;p51"/>
          <p:cNvPicPr preferRelativeResize="0"/>
          <p:nvPr/>
        </p:nvPicPr>
        <p:blipFill rotWithShape="1">
          <a:blip r:embed="rId4">
            <a:alphaModFix/>
          </a:blip>
          <a:srcRect/>
          <a:stretch/>
        </p:blipFill>
        <p:spPr>
          <a:xfrm>
            <a:off x="1014884" y="2732313"/>
            <a:ext cx="1165609" cy="1165609"/>
          </a:xfrm>
          <a:prstGeom prst="rect">
            <a:avLst/>
          </a:prstGeom>
          <a:noFill/>
          <a:ln>
            <a:noFill/>
          </a:ln>
        </p:spPr>
      </p:pic>
      <p:sp>
        <p:nvSpPr>
          <p:cNvPr id="450" name="Google Shape;450;p51"/>
          <p:cNvSpPr txBox="1"/>
          <p:nvPr/>
        </p:nvSpPr>
        <p:spPr>
          <a:xfrm>
            <a:off x="0" y="3926338"/>
            <a:ext cx="229856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F0000"/>
                </a:solidFill>
                <a:highlight>
                  <a:srgbClr val="FFFF00"/>
                </a:highlight>
                <a:latin typeface="Arial"/>
                <a:ea typeface="Arial"/>
                <a:cs typeface="Arial"/>
                <a:sym typeface="Arial"/>
              </a:rPr>
              <a:t>https://www.flaticon.com/free-icon/kpi_12313491?term=kpi&amp;page=1&amp;position=35&amp;origin=search&amp;related_id=12313491</a:t>
            </a:r>
            <a:endParaRPr sz="1400" b="0" i="0" u="none" strike="noStrike" cap="none">
              <a:solidFill>
                <a:srgbClr val="000000"/>
              </a:solidFill>
              <a:latin typeface="Arial"/>
              <a:ea typeface="Arial"/>
              <a:cs typeface="Arial"/>
              <a:sym typeface="Arial"/>
            </a:endParaRPr>
          </a:p>
        </p:txBody>
      </p:sp>
      <p:pic>
        <p:nvPicPr>
          <p:cNvPr id="451" name="Google Shape;451;p51"/>
          <p:cNvPicPr preferRelativeResize="0"/>
          <p:nvPr/>
        </p:nvPicPr>
        <p:blipFill rotWithShape="1">
          <a:blip r:embed="rId5">
            <a:alphaModFix/>
          </a:blip>
          <a:srcRect/>
          <a:stretch/>
        </p:blipFill>
        <p:spPr>
          <a:xfrm>
            <a:off x="4823209" y="1918397"/>
            <a:ext cx="823965" cy="823965"/>
          </a:xfrm>
          <a:prstGeom prst="rect">
            <a:avLst/>
          </a:prstGeom>
          <a:noFill/>
          <a:ln>
            <a:noFill/>
          </a:ln>
        </p:spPr>
      </p:pic>
      <p:sp>
        <p:nvSpPr>
          <p:cNvPr id="452" name="Google Shape;452;p51"/>
          <p:cNvSpPr txBox="1"/>
          <p:nvPr/>
        </p:nvSpPr>
        <p:spPr>
          <a:xfrm>
            <a:off x="5740121" y="1976957"/>
            <a:ext cx="222822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F0000"/>
                </a:solidFill>
                <a:highlight>
                  <a:srgbClr val="FFFF00"/>
                </a:highlight>
                <a:latin typeface="Arial"/>
                <a:ea typeface="Arial"/>
                <a:cs typeface="Arial"/>
                <a:sym typeface="Arial"/>
              </a:rPr>
              <a:t>https://www.flaticon.com/free-icon/generous_2871610?term=charity&amp;page=1&amp;position=8&amp;origin=search&amp;related_id=2871610</a:t>
            </a:r>
            <a:endParaRPr sz="1400" b="0" i="0" u="none" strike="noStrike" cap="none">
              <a:solidFill>
                <a:srgbClr val="000000"/>
              </a:solidFill>
              <a:latin typeface="Arial"/>
              <a:ea typeface="Arial"/>
              <a:cs typeface="Arial"/>
              <a:sym typeface="Arial"/>
            </a:endParaRPr>
          </a:p>
        </p:txBody>
      </p:sp>
      <p:pic>
        <p:nvPicPr>
          <p:cNvPr id="453" name="Google Shape;453;p51"/>
          <p:cNvPicPr preferRelativeResize="0"/>
          <p:nvPr/>
        </p:nvPicPr>
        <p:blipFill rotWithShape="1">
          <a:blip r:embed="rId6">
            <a:alphaModFix/>
          </a:blip>
          <a:srcRect/>
          <a:stretch/>
        </p:blipFill>
        <p:spPr>
          <a:xfrm>
            <a:off x="10329705" y="2370573"/>
            <a:ext cx="1135464" cy="1135464"/>
          </a:xfrm>
          <a:prstGeom prst="rect">
            <a:avLst/>
          </a:prstGeom>
          <a:noFill/>
          <a:ln>
            <a:noFill/>
          </a:ln>
        </p:spPr>
      </p:pic>
      <p:sp>
        <p:nvSpPr>
          <p:cNvPr id="454" name="Google Shape;454;p51"/>
          <p:cNvSpPr txBox="1"/>
          <p:nvPr/>
        </p:nvSpPr>
        <p:spPr>
          <a:xfrm>
            <a:off x="10010671" y="3554549"/>
            <a:ext cx="2278463"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highlight>
                  <a:srgbClr val="FFFF00"/>
                </a:highlight>
                <a:latin typeface="Arial"/>
                <a:ea typeface="Arial"/>
                <a:cs typeface="Arial"/>
                <a:sym typeface="Arial"/>
              </a:rPr>
              <a:t>https://www.flaticon.com/free-icon/satisfaction_1312304?term=assessment&amp;page=1&amp;position=13&amp;origin=search&amp;related_id=1312304</a:t>
            </a:r>
            <a:endParaRPr sz="1400" b="0" i="0" u="none" strike="noStrike" cap="none">
              <a:solidFill>
                <a:srgbClr val="000000"/>
              </a:solidFill>
              <a:latin typeface="Arial"/>
              <a:ea typeface="Arial"/>
              <a:cs typeface="Arial"/>
              <a:sym typeface="Arial"/>
            </a:endParaRPr>
          </a:p>
        </p:txBody>
      </p:sp>
      <p:pic>
        <p:nvPicPr>
          <p:cNvPr id="455" name="Google Shape;455;p51"/>
          <p:cNvPicPr preferRelativeResize="0"/>
          <p:nvPr/>
        </p:nvPicPr>
        <p:blipFill rotWithShape="1">
          <a:blip r:embed="rId7">
            <a:alphaModFix/>
          </a:blip>
          <a:srcRect/>
          <a:stretch/>
        </p:blipFill>
        <p:spPr>
          <a:xfrm>
            <a:off x="3537020" y="4440534"/>
            <a:ext cx="1256044" cy="1256044"/>
          </a:xfrm>
          <a:prstGeom prst="rect">
            <a:avLst/>
          </a:prstGeom>
          <a:noFill/>
          <a:ln>
            <a:noFill/>
          </a:ln>
        </p:spPr>
      </p:pic>
      <p:sp>
        <p:nvSpPr>
          <p:cNvPr id="456" name="Google Shape;456;p51"/>
          <p:cNvSpPr txBox="1"/>
          <p:nvPr/>
        </p:nvSpPr>
        <p:spPr>
          <a:xfrm>
            <a:off x="881743" y="5524026"/>
            <a:ext cx="614456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FF0000"/>
                </a:solidFill>
                <a:highlight>
                  <a:srgbClr val="FFFF00"/>
                </a:highlight>
                <a:latin typeface="Arial"/>
                <a:ea typeface="Arial"/>
                <a:cs typeface="Arial"/>
                <a:sym typeface="Arial"/>
              </a:rPr>
              <a:t>https://www.flaticon.com/free-icon/monitor_2782163?term=report&amp;page=1&amp;position=20&amp;origin=search&amp;related_id=2782163</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
          <p:cNvSpPr txBox="1"/>
          <p:nvPr/>
        </p:nvSpPr>
        <p:spPr>
          <a:xfrm>
            <a:off x="947350" y="625652"/>
            <a:ext cx="10259400" cy="11865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000000"/>
              </a:buClr>
              <a:buSzPts val="2000"/>
              <a:buFont typeface="Arial"/>
              <a:buNone/>
            </a:pPr>
            <a:r>
              <a:rPr lang="en-US" sz="2000" b="1" i="0" u="none" strike="noStrike" cap="none">
                <a:solidFill>
                  <a:srgbClr val="0070C0"/>
                </a:solidFill>
                <a:latin typeface="Poppins"/>
                <a:ea typeface="Poppins"/>
                <a:cs typeface="Poppins"/>
                <a:sym typeface="Poppins"/>
              </a:rPr>
              <a:t>Module 2                                                                                                               Duration                                                                    </a:t>
            </a:r>
            <a:r>
              <a:rPr lang="en-US" sz="2400" b="0" i="0" u="none" strike="noStrike" cap="none">
                <a:solidFill>
                  <a:srgbClr val="0070C0"/>
                </a:solidFill>
                <a:latin typeface="Poppins"/>
                <a:ea typeface="Poppins"/>
                <a:cs typeface="Poppins"/>
                <a:sym typeface="Poppins"/>
              </a:rPr>
              <a:t>Designing and Building Social Ventures                                                          [Mention no. of hours]</a:t>
            </a:r>
            <a:endParaRPr sz="2400" b="1" i="0" u="none" strike="noStrike" cap="none">
              <a:solidFill>
                <a:srgbClr val="0070C0"/>
              </a:solidFill>
              <a:latin typeface="Poppins"/>
              <a:ea typeface="Poppins"/>
              <a:cs typeface="Poppins"/>
              <a:sym typeface="Poppins"/>
            </a:endParaRPr>
          </a:p>
        </p:txBody>
      </p:sp>
      <p:sp>
        <p:nvSpPr>
          <p:cNvPr id="127" name="Google Shape;127;p1"/>
          <p:cNvSpPr txBox="1"/>
          <p:nvPr/>
        </p:nvSpPr>
        <p:spPr>
          <a:xfrm>
            <a:off x="107576" y="118334"/>
            <a:ext cx="44106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@ID: Headings would be OST throughout.</a:t>
            </a:r>
            <a:endParaRPr sz="1400" b="0" i="0" u="none" strike="noStrike" cap="none">
              <a:solidFill>
                <a:srgbClr val="000000"/>
              </a:solidFill>
              <a:latin typeface="Arial"/>
              <a:ea typeface="Arial"/>
              <a:cs typeface="Arial"/>
              <a:sym typeface="Arial"/>
            </a:endParaRPr>
          </a:p>
        </p:txBody>
      </p:sp>
      <p:sp>
        <p:nvSpPr>
          <p:cNvPr id="128" name="Google Shape;128;p1"/>
          <p:cNvSpPr txBox="1"/>
          <p:nvPr/>
        </p:nvSpPr>
        <p:spPr>
          <a:xfrm>
            <a:off x="645607" y="2259947"/>
            <a:ext cx="5694900" cy="2862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Have you ever wondered how the world would be, if every child is hunger-free and happy?</a:t>
            </a:r>
            <a:endParaRPr sz="18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It would be the best place to live in, right? But for such things to happen, we need:</a:t>
            </a:r>
            <a:endParaRPr sz="18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endParaRPr>
          </a:p>
          <a:p>
            <a:pPr marL="457200" marR="0" lvl="0" indent="-342900" algn="l" rtl="0">
              <a:lnSpc>
                <a:spcPct val="100000"/>
              </a:lnSpc>
              <a:spcBef>
                <a:spcPts val="0"/>
              </a:spcBef>
              <a:spcAft>
                <a:spcPts val="0"/>
              </a:spcAft>
              <a:buClr>
                <a:srgbClr val="000000"/>
              </a:buClr>
              <a:buSzPts val="1800"/>
              <a:buFont typeface="Poppins"/>
              <a:buChar char="●"/>
            </a:pPr>
            <a:r>
              <a:rPr lang="en-US" sz="18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Brave ideas, well-designed development models, and action-oriented leaders. </a:t>
            </a:r>
            <a:endParaRPr sz="18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endParaRPr>
          </a:p>
          <a:p>
            <a:pPr marL="457200" marR="0" lvl="0" indent="-342900" algn="l" rtl="0">
              <a:lnSpc>
                <a:spcPct val="100000"/>
              </a:lnSpc>
              <a:spcBef>
                <a:spcPts val="0"/>
              </a:spcBef>
              <a:spcAft>
                <a:spcPts val="0"/>
              </a:spcAft>
              <a:buClr>
                <a:srgbClr val="000000"/>
              </a:buClr>
              <a:buSzPts val="1800"/>
              <a:buFont typeface="Poppins"/>
              <a:buChar char="●"/>
            </a:pPr>
            <a:r>
              <a:rPr lang="en-US" sz="18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 A social venture that is empathetic, impactful and inclusive. </a:t>
            </a:r>
            <a:endParaRPr sz="1800" b="0" i="0" u="none" strike="noStrike" cap="none">
              <a:solidFill>
                <a:srgbClr val="000000"/>
              </a:solidFill>
              <a:latin typeface="Poppins"/>
              <a:ea typeface="Poppins"/>
              <a:cs typeface="Poppins"/>
              <a:sym typeface="Poppins"/>
            </a:endParaRPr>
          </a:p>
        </p:txBody>
      </p:sp>
      <p:sp>
        <p:nvSpPr>
          <p:cNvPr id="129" name="Google Shape;129;p1"/>
          <p:cNvSpPr txBox="1"/>
          <p:nvPr/>
        </p:nvSpPr>
        <p:spPr>
          <a:xfrm>
            <a:off x="4825721" y="5132140"/>
            <a:ext cx="6094324"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highlight>
                  <a:srgbClr val="FFFF00"/>
                </a:highlight>
                <a:latin typeface="Arial"/>
                <a:ea typeface="Arial"/>
                <a:cs typeface="Arial"/>
                <a:sym typeface="Arial"/>
              </a:rPr>
              <a:t>https://www.freepik.com/premium-video/young-girl-smiles-happily-with-her-friends_3474893#fromView=search&amp;page=1&amp;position=7&amp;uuid=7b6c4fef-8d98-4669-900f-25ac4bbc0231</a:t>
            </a:r>
            <a:endParaRPr sz="1400" b="0" i="0" u="none" strike="noStrike" cap="none">
              <a:solidFill>
                <a:srgbClr val="000000"/>
              </a:solidFill>
              <a:latin typeface="Arial"/>
              <a:ea typeface="Arial"/>
              <a:cs typeface="Arial"/>
              <a:sym typeface="Arial"/>
            </a:endParaRPr>
          </a:p>
        </p:txBody>
      </p:sp>
      <p:sp>
        <p:nvSpPr>
          <p:cNvPr id="130" name="Google Shape;130;p1"/>
          <p:cNvSpPr txBox="1"/>
          <p:nvPr/>
        </p:nvSpPr>
        <p:spPr>
          <a:xfrm>
            <a:off x="6461090" y="5978769"/>
            <a:ext cx="356716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highlight>
                  <a:srgbClr val="FFFF00"/>
                </a:highlight>
                <a:latin typeface="Arial"/>
                <a:ea typeface="Arial"/>
                <a:cs typeface="Arial"/>
                <a:sym typeface="Arial"/>
              </a:rPr>
              <a:t>Alt text: A young girl smiling</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2"/>
          <p:cNvSpPr txBox="1"/>
          <p:nvPr/>
        </p:nvSpPr>
        <p:spPr>
          <a:xfrm>
            <a:off x="776234" y="805730"/>
            <a:ext cx="802612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oppins"/>
                <a:ea typeface="Poppins"/>
                <a:cs typeface="Poppins"/>
                <a:sym typeface="Poppins"/>
              </a:rPr>
              <a:t>Steps to Align a Mission</a:t>
            </a:r>
            <a:endParaRPr sz="2400" b="1" i="0" u="none" strike="noStrike" cap="none">
              <a:solidFill>
                <a:srgbClr val="000000"/>
              </a:solidFill>
              <a:latin typeface="Poppins"/>
              <a:ea typeface="Poppins"/>
              <a:cs typeface="Poppins"/>
              <a:sym typeface="Poppins"/>
            </a:endParaRPr>
          </a:p>
        </p:txBody>
      </p:sp>
      <p:sp>
        <p:nvSpPr>
          <p:cNvPr id="463" name="Google Shape;463;p52"/>
          <p:cNvSpPr txBox="1"/>
          <p:nvPr/>
        </p:nvSpPr>
        <p:spPr>
          <a:xfrm>
            <a:off x="685799" y="1338292"/>
            <a:ext cx="105582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Imagine a social venture wants to bring affordable solar energy to villages. Here is what the venture will do to ensure alignment:</a:t>
            </a:r>
            <a:endParaRPr sz="1800" b="0" i="0" u="none" strike="noStrike" cap="none">
              <a:solidFill>
                <a:srgbClr val="000000"/>
              </a:solidFill>
              <a:latin typeface="Poppins"/>
              <a:ea typeface="Poppins"/>
              <a:cs typeface="Poppins"/>
              <a:sym typeface="Poppins"/>
            </a:endParaRPr>
          </a:p>
        </p:txBody>
      </p:sp>
      <p:grpSp>
        <p:nvGrpSpPr>
          <p:cNvPr id="464" name="Google Shape;464;p52"/>
          <p:cNvGrpSpPr/>
          <p:nvPr/>
        </p:nvGrpSpPr>
        <p:grpSpPr>
          <a:xfrm>
            <a:off x="565653" y="2032332"/>
            <a:ext cx="10949323" cy="4525298"/>
            <a:chOff x="311933" y="3941"/>
            <a:chExt cx="10949323" cy="4525298"/>
          </a:xfrm>
        </p:grpSpPr>
        <p:sp>
          <p:nvSpPr>
            <p:cNvPr id="465" name="Google Shape;465;p52"/>
            <p:cNvSpPr/>
            <p:nvPr/>
          </p:nvSpPr>
          <p:spPr>
            <a:xfrm>
              <a:off x="3474677" y="907585"/>
              <a:ext cx="697245" cy="91440"/>
            </a:xfrm>
            <a:custGeom>
              <a:avLst/>
              <a:gdLst/>
              <a:ahLst/>
              <a:cxnLst/>
              <a:rect l="l" t="t" r="r" b="b"/>
              <a:pathLst>
                <a:path w="120000" h="120000" extrusionOk="0">
                  <a:moveTo>
                    <a:pt x="0" y="60000"/>
                  </a:moveTo>
                  <a:lnTo>
                    <a:pt x="120000" y="60000"/>
                  </a:lnTo>
                </a:path>
              </a:pathLst>
            </a:custGeom>
            <a:noFill/>
            <a:ln w="9525" cap="flat" cmpd="sng">
              <a:solidFill>
                <a:srgbClr val="19ACE4"/>
              </a:solidFill>
              <a:prstDash val="solid"/>
              <a:round/>
              <a:headEnd type="none" w="sm" len="sm"/>
              <a:tailEnd type="stealth"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52"/>
            <p:cNvSpPr txBox="1"/>
            <p:nvPr/>
          </p:nvSpPr>
          <p:spPr>
            <a:xfrm>
              <a:off x="3805104" y="949665"/>
              <a:ext cx="36392" cy="7278"/>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67" name="Google Shape;467;p52"/>
            <p:cNvSpPr/>
            <p:nvPr/>
          </p:nvSpPr>
          <p:spPr>
            <a:xfrm>
              <a:off x="311933" y="3941"/>
              <a:ext cx="3164544" cy="1898726"/>
            </a:xfrm>
            <a:prstGeom prst="rect">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52"/>
            <p:cNvSpPr txBox="1"/>
            <p:nvPr/>
          </p:nvSpPr>
          <p:spPr>
            <a:xfrm>
              <a:off x="311933" y="3941"/>
              <a:ext cx="3164544" cy="1898726"/>
            </a:xfrm>
            <a:prstGeom prst="rect">
              <a:avLst/>
            </a:prstGeom>
            <a:noFill/>
            <a:ln>
              <a:noFill/>
            </a:ln>
          </p:spPr>
          <p:txBody>
            <a:bodyPr spcFirstLastPara="1" wrap="square" lIns="120900" tIns="120900" rIns="120900" bIns="12090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US" sz="1700" b="0" i="0" u="none" strike="noStrike" cap="none">
                  <a:solidFill>
                    <a:schemeClr val="lt1"/>
                  </a:solidFill>
                  <a:latin typeface="Poppins"/>
                  <a:ea typeface="Poppins"/>
                  <a:cs typeface="Poppins"/>
                  <a:sym typeface="Poppins"/>
                </a:rPr>
                <a:t>Design its </a:t>
              </a:r>
              <a:r>
                <a:rPr lang="en-US" sz="1700" b="1" i="0" u="none" strike="noStrike" cap="none">
                  <a:solidFill>
                    <a:schemeClr val="lt1"/>
                  </a:solidFill>
                  <a:latin typeface="Poppins"/>
                  <a:ea typeface="Poppins"/>
                  <a:cs typeface="Poppins"/>
                  <a:sym typeface="Poppins"/>
                </a:rPr>
                <a:t>business model </a:t>
              </a:r>
              <a:r>
                <a:rPr lang="en-US" sz="1700" b="0" i="0" u="none" strike="noStrike" cap="none">
                  <a:solidFill>
                    <a:schemeClr val="lt1"/>
                  </a:solidFill>
                  <a:latin typeface="Poppins"/>
                  <a:ea typeface="Poppins"/>
                  <a:cs typeface="Poppins"/>
                  <a:sym typeface="Poppins"/>
                </a:rPr>
                <a:t>to offer low-cost financing and local repair services.</a:t>
              </a:r>
              <a:endParaRPr sz="1700" b="0" i="0" u="none" strike="noStrike" cap="none">
                <a:solidFill>
                  <a:schemeClr val="lt1"/>
                </a:solidFill>
                <a:latin typeface="Poppins"/>
                <a:ea typeface="Poppins"/>
                <a:cs typeface="Poppins"/>
                <a:sym typeface="Poppins"/>
              </a:endParaRPr>
            </a:p>
          </p:txBody>
        </p:sp>
        <p:sp>
          <p:nvSpPr>
            <p:cNvPr id="469" name="Google Shape;469;p52"/>
            <p:cNvSpPr/>
            <p:nvPr/>
          </p:nvSpPr>
          <p:spPr>
            <a:xfrm>
              <a:off x="7367067" y="907585"/>
              <a:ext cx="697245" cy="91440"/>
            </a:xfrm>
            <a:custGeom>
              <a:avLst/>
              <a:gdLst/>
              <a:ahLst/>
              <a:cxnLst/>
              <a:rect l="l" t="t" r="r" b="b"/>
              <a:pathLst>
                <a:path w="120000" h="120000" extrusionOk="0">
                  <a:moveTo>
                    <a:pt x="0" y="60000"/>
                  </a:moveTo>
                  <a:lnTo>
                    <a:pt x="120000" y="60000"/>
                  </a:lnTo>
                </a:path>
              </a:pathLst>
            </a:custGeom>
            <a:noFill/>
            <a:ln w="9525" cap="flat" cmpd="sng">
              <a:solidFill>
                <a:srgbClr val="19ACE4"/>
              </a:solidFill>
              <a:prstDash val="solid"/>
              <a:round/>
              <a:headEnd type="none" w="sm" len="sm"/>
              <a:tailEnd type="stealth"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52"/>
            <p:cNvSpPr txBox="1"/>
            <p:nvPr/>
          </p:nvSpPr>
          <p:spPr>
            <a:xfrm>
              <a:off x="7697493" y="949665"/>
              <a:ext cx="36392" cy="7278"/>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71" name="Google Shape;471;p52"/>
            <p:cNvSpPr/>
            <p:nvPr/>
          </p:nvSpPr>
          <p:spPr>
            <a:xfrm>
              <a:off x="4204322" y="3941"/>
              <a:ext cx="3164544" cy="1898726"/>
            </a:xfrm>
            <a:prstGeom prst="rect">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52"/>
            <p:cNvSpPr txBox="1"/>
            <p:nvPr/>
          </p:nvSpPr>
          <p:spPr>
            <a:xfrm>
              <a:off x="4204322" y="3941"/>
              <a:ext cx="3164544" cy="1898726"/>
            </a:xfrm>
            <a:prstGeom prst="rect">
              <a:avLst/>
            </a:prstGeom>
            <a:noFill/>
            <a:ln>
              <a:noFill/>
            </a:ln>
          </p:spPr>
          <p:txBody>
            <a:bodyPr spcFirstLastPara="1" wrap="square" lIns="120900" tIns="120900" rIns="120900" bIns="12090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US" sz="1700" b="0" i="0" u="none" strike="noStrike" cap="none">
                  <a:solidFill>
                    <a:schemeClr val="lt1"/>
                  </a:solidFill>
                  <a:latin typeface="Poppins"/>
                  <a:ea typeface="Poppins"/>
                  <a:cs typeface="Poppins"/>
                  <a:sym typeface="Poppins"/>
                </a:rPr>
                <a:t>Build </a:t>
              </a:r>
              <a:r>
                <a:rPr lang="en-US" sz="1700" b="1" i="0" u="none" strike="noStrike" cap="none">
                  <a:solidFill>
                    <a:schemeClr val="lt1"/>
                  </a:solidFill>
                  <a:latin typeface="Poppins"/>
                  <a:ea typeface="Poppins"/>
                  <a:cs typeface="Poppins"/>
                  <a:sym typeface="Poppins"/>
                </a:rPr>
                <a:t>operations</a:t>
              </a:r>
              <a:r>
                <a:rPr lang="en-US" sz="1700" b="0" i="0" u="none" strike="noStrike" cap="none">
                  <a:solidFill>
                    <a:schemeClr val="lt1"/>
                  </a:solidFill>
                  <a:latin typeface="Poppins"/>
                  <a:ea typeface="Poppins"/>
                  <a:cs typeface="Poppins"/>
                  <a:sym typeface="Poppins"/>
                </a:rPr>
                <a:t> that hire and train people from the community.</a:t>
              </a:r>
              <a:endParaRPr sz="1700" b="0" i="0" u="none" strike="noStrike" cap="none">
                <a:solidFill>
                  <a:schemeClr val="lt1"/>
                </a:solidFill>
                <a:latin typeface="Poppins"/>
                <a:ea typeface="Poppins"/>
                <a:cs typeface="Poppins"/>
                <a:sym typeface="Poppins"/>
              </a:endParaRPr>
            </a:p>
          </p:txBody>
        </p:sp>
        <p:sp>
          <p:nvSpPr>
            <p:cNvPr id="473" name="Google Shape;473;p52"/>
            <p:cNvSpPr/>
            <p:nvPr/>
          </p:nvSpPr>
          <p:spPr>
            <a:xfrm>
              <a:off x="1894205" y="1900868"/>
              <a:ext cx="7784778" cy="697245"/>
            </a:xfrm>
            <a:custGeom>
              <a:avLst/>
              <a:gdLst/>
              <a:ahLst/>
              <a:cxnLst/>
              <a:rect l="l" t="t" r="r" b="b"/>
              <a:pathLst>
                <a:path w="120000" h="120000" extrusionOk="0">
                  <a:moveTo>
                    <a:pt x="120000" y="0"/>
                  </a:moveTo>
                  <a:lnTo>
                    <a:pt x="120000" y="62943"/>
                  </a:lnTo>
                  <a:lnTo>
                    <a:pt x="0" y="62943"/>
                  </a:lnTo>
                  <a:lnTo>
                    <a:pt x="0" y="120000"/>
                  </a:lnTo>
                </a:path>
              </a:pathLst>
            </a:custGeom>
            <a:noFill/>
            <a:ln w="9525" cap="flat" cmpd="sng">
              <a:solidFill>
                <a:srgbClr val="19ACE4"/>
              </a:solidFill>
              <a:prstDash val="solid"/>
              <a:round/>
              <a:headEnd type="none" w="sm" len="sm"/>
              <a:tailEnd type="stealth"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52"/>
            <p:cNvSpPr txBox="1"/>
            <p:nvPr/>
          </p:nvSpPr>
          <p:spPr>
            <a:xfrm>
              <a:off x="5591126" y="2245851"/>
              <a:ext cx="390936" cy="7278"/>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75" name="Google Shape;475;p52"/>
            <p:cNvSpPr/>
            <p:nvPr/>
          </p:nvSpPr>
          <p:spPr>
            <a:xfrm>
              <a:off x="8096712" y="3941"/>
              <a:ext cx="3164544" cy="1898726"/>
            </a:xfrm>
            <a:prstGeom prst="rect">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52"/>
            <p:cNvSpPr txBox="1"/>
            <p:nvPr/>
          </p:nvSpPr>
          <p:spPr>
            <a:xfrm>
              <a:off x="8096712" y="3941"/>
              <a:ext cx="3164544" cy="1898726"/>
            </a:xfrm>
            <a:prstGeom prst="rect">
              <a:avLst/>
            </a:prstGeom>
            <a:noFill/>
            <a:ln>
              <a:noFill/>
            </a:ln>
          </p:spPr>
          <p:txBody>
            <a:bodyPr spcFirstLastPara="1" wrap="square" lIns="120900" tIns="120900" rIns="120900" bIns="12090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US" sz="1700" b="0" i="0" u="none" strike="noStrike" cap="none">
                  <a:solidFill>
                    <a:schemeClr val="lt1"/>
                  </a:solidFill>
                  <a:latin typeface="Poppins"/>
                  <a:ea typeface="Poppins"/>
                  <a:cs typeface="Poppins"/>
                  <a:sym typeface="Poppins"/>
                </a:rPr>
                <a:t>Form </a:t>
              </a:r>
              <a:r>
                <a:rPr lang="en-US" sz="1700" b="1" i="0" u="none" strike="noStrike" cap="none">
                  <a:solidFill>
                    <a:schemeClr val="lt1"/>
                  </a:solidFill>
                  <a:latin typeface="Poppins"/>
                  <a:ea typeface="Poppins"/>
                  <a:cs typeface="Poppins"/>
                  <a:sym typeface="Poppins"/>
                </a:rPr>
                <a:t>partnerships</a:t>
              </a:r>
              <a:r>
                <a:rPr lang="en-US" sz="1700" b="0" i="0" u="none" strike="noStrike" cap="none">
                  <a:solidFill>
                    <a:schemeClr val="lt1"/>
                  </a:solidFill>
                  <a:latin typeface="Poppins"/>
                  <a:ea typeface="Poppins"/>
                  <a:cs typeface="Poppins"/>
                  <a:sym typeface="Poppins"/>
                </a:rPr>
                <a:t> with microfinance institutions and NGOs.</a:t>
              </a:r>
              <a:endParaRPr sz="1700" b="0" i="0" u="none" strike="noStrike" cap="none">
                <a:solidFill>
                  <a:schemeClr val="lt1"/>
                </a:solidFill>
                <a:latin typeface="Poppins"/>
                <a:ea typeface="Poppins"/>
                <a:cs typeface="Poppins"/>
                <a:sym typeface="Poppins"/>
              </a:endParaRPr>
            </a:p>
          </p:txBody>
        </p:sp>
        <p:sp>
          <p:nvSpPr>
            <p:cNvPr id="477" name="Google Shape;477;p52"/>
            <p:cNvSpPr/>
            <p:nvPr/>
          </p:nvSpPr>
          <p:spPr>
            <a:xfrm>
              <a:off x="3474677" y="3534156"/>
              <a:ext cx="697245" cy="91440"/>
            </a:xfrm>
            <a:custGeom>
              <a:avLst/>
              <a:gdLst/>
              <a:ahLst/>
              <a:cxnLst/>
              <a:rect l="l" t="t" r="r" b="b"/>
              <a:pathLst>
                <a:path w="120000" h="120000" extrusionOk="0">
                  <a:moveTo>
                    <a:pt x="0" y="60000"/>
                  </a:moveTo>
                  <a:lnTo>
                    <a:pt x="120000" y="60000"/>
                  </a:lnTo>
                </a:path>
              </a:pathLst>
            </a:custGeom>
            <a:noFill/>
            <a:ln w="9525" cap="flat" cmpd="sng">
              <a:solidFill>
                <a:srgbClr val="19ACE4"/>
              </a:solidFill>
              <a:prstDash val="solid"/>
              <a:round/>
              <a:headEnd type="none" w="sm" len="sm"/>
              <a:tailEnd type="stealth"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52"/>
            <p:cNvSpPr txBox="1"/>
            <p:nvPr/>
          </p:nvSpPr>
          <p:spPr>
            <a:xfrm>
              <a:off x="3805104" y="3576237"/>
              <a:ext cx="36392" cy="7278"/>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79" name="Google Shape;479;p52"/>
            <p:cNvSpPr/>
            <p:nvPr/>
          </p:nvSpPr>
          <p:spPr>
            <a:xfrm>
              <a:off x="311933" y="2630513"/>
              <a:ext cx="3164544" cy="1898726"/>
            </a:xfrm>
            <a:prstGeom prst="rect">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52"/>
            <p:cNvSpPr txBox="1"/>
            <p:nvPr/>
          </p:nvSpPr>
          <p:spPr>
            <a:xfrm>
              <a:off x="311933" y="2630513"/>
              <a:ext cx="3164544" cy="1898726"/>
            </a:xfrm>
            <a:prstGeom prst="rect">
              <a:avLst/>
            </a:prstGeom>
            <a:noFill/>
            <a:ln>
              <a:noFill/>
            </a:ln>
          </p:spPr>
          <p:txBody>
            <a:bodyPr spcFirstLastPara="1" wrap="square" lIns="120900" tIns="120900" rIns="120900" bIns="12090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US" sz="1700" b="0" i="0" u="none" strike="noStrike" cap="none">
                  <a:solidFill>
                    <a:schemeClr val="lt1"/>
                  </a:solidFill>
                  <a:latin typeface="Poppins"/>
                  <a:ea typeface="Poppins"/>
                  <a:cs typeface="Poppins"/>
                  <a:sym typeface="Poppins"/>
                </a:rPr>
                <a:t>Plan </a:t>
              </a:r>
              <a:r>
                <a:rPr lang="en-US" sz="1700" b="1" i="0" u="none" strike="noStrike" cap="none">
                  <a:solidFill>
                    <a:schemeClr val="lt1"/>
                  </a:solidFill>
                  <a:latin typeface="Poppins"/>
                  <a:ea typeface="Poppins"/>
                  <a:cs typeface="Poppins"/>
                  <a:sym typeface="Poppins"/>
                </a:rPr>
                <a:t>growth strategies </a:t>
              </a:r>
              <a:r>
                <a:rPr lang="en-US" sz="1700" b="0" i="0" u="none" strike="noStrike" cap="none">
                  <a:solidFill>
                    <a:schemeClr val="lt1"/>
                  </a:solidFill>
                  <a:latin typeface="Poppins"/>
                  <a:ea typeface="Poppins"/>
                  <a:cs typeface="Poppins"/>
                  <a:sym typeface="Poppins"/>
                </a:rPr>
                <a:t>that expand impact without cutting corners on quality or purpose.</a:t>
              </a:r>
              <a:endParaRPr sz="1700" b="0" i="0" u="none" strike="noStrike" cap="none">
                <a:solidFill>
                  <a:schemeClr val="lt1"/>
                </a:solidFill>
                <a:latin typeface="Poppins"/>
                <a:ea typeface="Poppins"/>
                <a:cs typeface="Poppins"/>
                <a:sym typeface="Poppins"/>
              </a:endParaRPr>
            </a:p>
          </p:txBody>
        </p:sp>
        <p:sp>
          <p:nvSpPr>
            <p:cNvPr id="481" name="Google Shape;481;p52"/>
            <p:cNvSpPr/>
            <p:nvPr/>
          </p:nvSpPr>
          <p:spPr>
            <a:xfrm>
              <a:off x="7367067" y="3534156"/>
              <a:ext cx="697245" cy="91440"/>
            </a:xfrm>
            <a:custGeom>
              <a:avLst/>
              <a:gdLst/>
              <a:ahLst/>
              <a:cxnLst/>
              <a:rect l="l" t="t" r="r" b="b"/>
              <a:pathLst>
                <a:path w="120000" h="120000" extrusionOk="0">
                  <a:moveTo>
                    <a:pt x="0" y="60000"/>
                  </a:moveTo>
                  <a:lnTo>
                    <a:pt x="120000" y="60000"/>
                  </a:lnTo>
                </a:path>
              </a:pathLst>
            </a:custGeom>
            <a:noFill/>
            <a:ln w="9525" cap="flat" cmpd="sng">
              <a:solidFill>
                <a:srgbClr val="19ACE4"/>
              </a:solidFill>
              <a:prstDash val="solid"/>
              <a:round/>
              <a:headEnd type="none" w="sm" len="sm"/>
              <a:tailEnd type="stealth" w="med" len="med"/>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52"/>
            <p:cNvSpPr txBox="1"/>
            <p:nvPr/>
          </p:nvSpPr>
          <p:spPr>
            <a:xfrm>
              <a:off x="7697493" y="3576237"/>
              <a:ext cx="36392" cy="7278"/>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483" name="Google Shape;483;p52"/>
            <p:cNvSpPr/>
            <p:nvPr/>
          </p:nvSpPr>
          <p:spPr>
            <a:xfrm>
              <a:off x="4204322" y="2630513"/>
              <a:ext cx="3164544" cy="1898726"/>
            </a:xfrm>
            <a:prstGeom prst="rect">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52"/>
            <p:cNvSpPr txBox="1"/>
            <p:nvPr/>
          </p:nvSpPr>
          <p:spPr>
            <a:xfrm>
              <a:off x="4204322" y="2630513"/>
              <a:ext cx="3164544" cy="1898726"/>
            </a:xfrm>
            <a:prstGeom prst="rect">
              <a:avLst/>
            </a:prstGeom>
            <a:noFill/>
            <a:ln>
              <a:noFill/>
            </a:ln>
          </p:spPr>
          <p:txBody>
            <a:bodyPr spcFirstLastPara="1" wrap="square" lIns="120900" tIns="120900" rIns="120900" bIns="12090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US" sz="1700" b="0" i="0" u="none" strike="noStrike" cap="none">
                  <a:solidFill>
                    <a:schemeClr val="lt1"/>
                  </a:solidFill>
                  <a:latin typeface="Poppins"/>
                  <a:ea typeface="Poppins"/>
                  <a:cs typeface="Poppins"/>
                  <a:sym typeface="Poppins"/>
                </a:rPr>
                <a:t>Use </a:t>
              </a:r>
              <a:r>
                <a:rPr lang="en-US" sz="1700" b="1" i="0" u="none" strike="noStrike" cap="none">
                  <a:solidFill>
                    <a:schemeClr val="lt1"/>
                  </a:solidFill>
                  <a:latin typeface="Poppins"/>
                  <a:ea typeface="Poppins"/>
                  <a:cs typeface="Poppins"/>
                  <a:sym typeface="Poppins"/>
                </a:rPr>
                <a:t>mission lock-in </a:t>
              </a:r>
              <a:r>
                <a:rPr lang="en-US" sz="1700" b="0" i="0" u="none" strike="noStrike" cap="none">
                  <a:solidFill>
                    <a:schemeClr val="lt1"/>
                  </a:solidFill>
                  <a:latin typeface="Poppins"/>
                  <a:ea typeface="Poppins"/>
                  <a:cs typeface="Poppins"/>
                  <a:sym typeface="Poppins"/>
                </a:rPr>
                <a:t>through legal status and impact-focused leadership.</a:t>
              </a:r>
              <a:endParaRPr sz="1700" b="0" i="0" u="none" strike="noStrike" cap="none">
                <a:solidFill>
                  <a:schemeClr val="lt1"/>
                </a:solidFill>
                <a:latin typeface="Poppins"/>
                <a:ea typeface="Poppins"/>
                <a:cs typeface="Poppins"/>
                <a:sym typeface="Poppins"/>
              </a:endParaRPr>
            </a:p>
          </p:txBody>
        </p:sp>
        <p:sp>
          <p:nvSpPr>
            <p:cNvPr id="485" name="Google Shape;485;p52"/>
            <p:cNvSpPr/>
            <p:nvPr/>
          </p:nvSpPr>
          <p:spPr>
            <a:xfrm>
              <a:off x="8096712" y="2630513"/>
              <a:ext cx="3164544" cy="1898726"/>
            </a:xfrm>
            <a:prstGeom prst="rect">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52"/>
            <p:cNvSpPr txBox="1"/>
            <p:nvPr/>
          </p:nvSpPr>
          <p:spPr>
            <a:xfrm>
              <a:off x="8096712" y="2630513"/>
              <a:ext cx="3164544" cy="1898726"/>
            </a:xfrm>
            <a:prstGeom prst="rect">
              <a:avLst/>
            </a:prstGeom>
            <a:noFill/>
            <a:ln>
              <a:noFill/>
            </a:ln>
          </p:spPr>
          <p:txBody>
            <a:bodyPr spcFirstLastPara="1" wrap="square" lIns="120900" tIns="120900" rIns="120900" bIns="12090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US" sz="1700" b="0" i="0" u="none" strike="noStrike" cap="none">
                  <a:solidFill>
                    <a:schemeClr val="lt1"/>
                  </a:solidFill>
                  <a:latin typeface="Poppins"/>
                  <a:ea typeface="Poppins"/>
                  <a:cs typeface="Poppins"/>
                  <a:sym typeface="Poppins"/>
                </a:rPr>
                <a:t>Measure success through a </a:t>
              </a:r>
              <a:r>
                <a:rPr lang="en-US" sz="1700" b="1" i="0" u="none" strike="noStrike" cap="none">
                  <a:solidFill>
                    <a:schemeClr val="lt1"/>
                  </a:solidFill>
                  <a:latin typeface="Poppins"/>
                  <a:ea typeface="Poppins"/>
                  <a:cs typeface="Poppins"/>
                  <a:sym typeface="Poppins"/>
                </a:rPr>
                <a:t>triple bottom line</a:t>
              </a:r>
              <a:r>
                <a:rPr lang="en-US" sz="1700" b="0" i="0" u="none" strike="noStrike" cap="none">
                  <a:solidFill>
                    <a:schemeClr val="lt1"/>
                  </a:solidFill>
                  <a:latin typeface="Poppins"/>
                  <a:ea typeface="Poppins"/>
                  <a:cs typeface="Poppins"/>
                  <a:sym typeface="Poppins"/>
                </a:rPr>
                <a:t>—energy access (people), revenue (profit), and carbon savings (planet).</a:t>
              </a:r>
              <a:endParaRPr sz="1700" b="0" i="0" u="none" strike="noStrike" cap="none">
                <a:solidFill>
                  <a:schemeClr val="lt1"/>
                </a:solidFill>
                <a:latin typeface="Poppins"/>
                <a:ea typeface="Poppins"/>
                <a:cs typeface="Poppins"/>
                <a:sym typeface="Poppins"/>
              </a:endParaRPr>
            </a:p>
          </p:txBody>
        </p:sp>
      </p:grpSp>
      <p:sp>
        <p:nvSpPr>
          <p:cNvPr id="487" name="Google Shape;487;p52"/>
          <p:cNvSpPr txBox="1"/>
          <p:nvPr/>
        </p:nvSpPr>
        <p:spPr>
          <a:xfrm>
            <a:off x="6018963" y="271305"/>
            <a:ext cx="45018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@ID: The steps will appear one by one with arrow animation.</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3"/>
          <p:cNvSpPr txBox="1"/>
          <p:nvPr/>
        </p:nvSpPr>
        <p:spPr>
          <a:xfrm>
            <a:off x="863312" y="628196"/>
            <a:ext cx="71714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Think Break!</a:t>
            </a:r>
            <a:endParaRPr sz="2400" b="0" i="0" u="none" strike="noStrike" cap="none">
              <a:solidFill>
                <a:schemeClr val="dk1"/>
              </a:solidFill>
              <a:latin typeface="Poppins"/>
              <a:ea typeface="Poppins"/>
              <a:cs typeface="Poppins"/>
              <a:sym typeface="Poppins"/>
            </a:endParaRPr>
          </a:p>
        </p:txBody>
      </p:sp>
      <p:sp>
        <p:nvSpPr>
          <p:cNvPr id="494" name="Google Shape;494;p53"/>
          <p:cNvSpPr txBox="1"/>
          <p:nvPr/>
        </p:nvSpPr>
        <p:spPr>
          <a:xfrm>
            <a:off x="5192475" y="58625"/>
            <a:ext cx="6310500" cy="1169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Poppins"/>
                <a:ea typeface="Poppins"/>
                <a:cs typeface="Poppins"/>
                <a:sym typeface="Poppins"/>
              </a:rPr>
              <a:t>@ID: Drag and Drop or match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Poppins"/>
                <a:ea typeface="Poppins"/>
                <a:cs typeface="Poppins"/>
                <a:sym typeface="Poppins"/>
              </a:rPr>
              <a:t>Please jumble them, for your understanding, I have colour-coded them similarly.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Poppins"/>
                <a:ea typeface="Poppins"/>
                <a:cs typeface="Poppins"/>
                <a:sym typeface="Poppins"/>
              </a:rPr>
              <a:t>For incorrect: “Try Again”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Poppins"/>
                <a:ea typeface="Poppins"/>
                <a:cs typeface="Poppins"/>
                <a:sym typeface="Poppins"/>
              </a:rPr>
              <a:t>For correct: “You earned your Puzzle piece. Congratulations!”</a:t>
            </a:r>
            <a:endParaRPr sz="1400" b="0" i="0" u="none" strike="noStrike" cap="none">
              <a:solidFill>
                <a:srgbClr val="000000"/>
              </a:solidFill>
              <a:latin typeface="Arial"/>
              <a:ea typeface="Arial"/>
              <a:cs typeface="Arial"/>
              <a:sym typeface="Arial"/>
            </a:endParaRPr>
          </a:p>
        </p:txBody>
      </p:sp>
      <p:sp>
        <p:nvSpPr>
          <p:cNvPr id="495" name="Google Shape;495;p53"/>
          <p:cNvSpPr txBox="1"/>
          <p:nvPr/>
        </p:nvSpPr>
        <p:spPr>
          <a:xfrm>
            <a:off x="836525" y="1471730"/>
            <a:ext cx="10518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Drag to m</a:t>
            </a:r>
            <a:r>
              <a:rPr lang="en-US" sz="18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4"/>
                  </a:ext>
                </a:extLst>
              </a:rPr>
              <a:t>atch the correct description with the right concept. </a:t>
            </a:r>
            <a:endParaRPr sz="1800" b="0" i="0" u="none" strike="noStrike" cap="none">
              <a:solidFill>
                <a:srgbClr val="000000"/>
              </a:solidFill>
              <a:latin typeface="Poppins"/>
              <a:ea typeface="Poppins"/>
              <a:cs typeface="Poppins"/>
              <a:sym typeface="Poppins"/>
            </a:endParaRPr>
          </a:p>
        </p:txBody>
      </p:sp>
      <p:sp>
        <p:nvSpPr>
          <p:cNvPr id="496" name="Google Shape;496;p53"/>
          <p:cNvSpPr txBox="1"/>
          <p:nvPr/>
        </p:nvSpPr>
        <p:spPr>
          <a:xfrm>
            <a:off x="5192486" y="3631699"/>
            <a:ext cx="6405824"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highlight>
                  <a:srgbClr val="C0C0C0"/>
                </a:highlight>
                <a:latin typeface="Poppins"/>
                <a:ea typeface="Poppins"/>
                <a:cs typeface="Poppins"/>
                <a:sym typeface="Poppins"/>
              </a:rPr>
              <a:t>A social venture registers as a </a:t>
            </a:r>
            <a:r>
              <a:rPr lang="en-US" sz="1800" b="0" i="0" u="none" strike="noStrike" cap="none">
                <a:solidFill>
                  <a:srgbClr val="000000"/>
                </a:solidFill>
                <a:highlight>
                  <a:srgbClr val="C0C0C0"/>
                </a:highlight>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5"/>
                  </a:ext>
                </a:extLst>
              </a:rPr>
              <a:t>B-Corp </a:t>
            </a:r>
            <a:r>
              <a:rPr lang="en-US" sz="1800" b="0" i="0" u="none" strike="noStrike" cap="none">
                <a:solidFill>
                  <a:srgbClr val="000000"/>
                </a:solidFill>
                <a:highlight>
                  <a:srgbClr val="C0C0C0"/>
                </a:highlight>
                <a:latin typeface="Poppins"/>
                <a:ea typeface="Poppins"/>
                <a:cs typeface="Poppins"/>
                <a:sym typeface="Poppins"/>
              </a:rPr>
              <a:t>and includes impact-focused advisors on its board to prevent mission drift.</a:t>
            </a:r>
            <a:endParaRPr sz="1400" b="0" i="0" u="none" strike="noStrike" cap="none">
              <a:solidFill>
                <a:srgbClr val="000000"/>
              </a:solidFill>
              <a:latin typeface="Arial"/>
              <a:ea typeface="Arial"/>
              <a:cs typeface="Arial"/>
              <a:sym typeface="Arial"/>
            </a:endParaRPr>
          </a:p>
        </p:txBody>
      </p:sp>
      <p:sp>
        <p:nvSpPr>
          <p:cNvPr id="497" name="Google Shape;497;p53"/>
          <p:cNvSpPr txBox="1"/>
          <p:nvPr/>
        </p:nvSpPr>
        <p:spPr>
          <a:xfrm>
            <a:off x="5423597" y="2469326"/>
            <a:ext cx="6405824"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highlight>
                  <a:srgbClr val="FFFF00"/>
                </a:highlight>
                <a:latin typeface="Poppins"/>
                <a:ea typeface="Poppins"/>
                <a:cs typeface="Poppins"/>
                <a:sym typeface="Poppins"/>
              </a:rPr>
              <a:t>A handicraft enterprise begins outsourcing cheap factory-made goods to boost margins, sidelining artisan producers.</a:t>
            </a:r>
            <a:endParaRPr sz="1800" b="0" i="0" u="none" strike="noStrike" cap="none">
              <a:solidFill>
                <a:srgbClr val="000000"/>
              </a:solidFill>
              <a:highlight>
                <a:srgbClr val="FFFF00"/>
              </a:highlight>
              <a:latin typeface="Poppins"/>
              <a:ea typeface="Poppins"/>
              <a:cs typeface="Poppins"/>
              <a:sym typeface="Poppins"/>
            </a:endParaRPr>
          </a:p>
        </p:txBody>
      </p:sp>
      <p:sp>
        <p:nvSpPr>
          <p:cNvPr id="498" name="Google Shape;498;p53"/>
          <p:cNvSpPr txBox="1"/>
          <p:nvPr/>
        </p:nvSpPr>
        <p:spPr>
          <a:xfrm>
            <a:off x="751115" y="5769614"/>
            <a:ext cx="194184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highlight>
                  <a:srgbClr val="FFFF00"/>
                </a:highlight>
                <a:latin typeface="Poppins"/>
                <a:ea typeface="Poppins"/>
                <a:cs typeface="Poppins"/>
                <a:sym typeface="Poppins"/>
              </a:rPr>
              <a:t>Mission Drift</a:t>
            </a:r>
            <a:endParaRPr sz="1800" b="0" i="0" u="none" strike="noStrike" cap="none">
              <a:solidFill>
                <a:srgbClr val="000000"/>
              </a:solidFill>
              <a:highlight>
                <a:srgbClr val="FFFF00"/>
              </a:highlight>
              <a:latin typeface="Poppins"/>
              <a:ea typeface="Poppins"/>
              <a:cs typeface="Poppins"/>
              <a:sym typeface="Poppins"/>
            </a:endParaRPr>
          </a:p>
        </p:txBody>
      </p:sp>
      <p:sp>
        <p:nvSpPr>
          <p:cNvPr id="499" name="Google Shape;499;p53"/>
          <p:cNvSpPr txBox="1"/>
          <p:nvPr/>
        </p:nvSpPr>
        <p:spPr>
          <a:xfrm>
            <a:off x="5363308" y="5654654"/>
            <a:ext cx="640582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highlight>
                  <a:srgbClr val="00FF00"/>
                </a:highlight>
                <a:latin typeface="Poppins"/>
                <a:ea typeface="Poppins"/>
                <a:cs typeface="Poppins"/>
                <a:sym typeface="Poppins"/>
              </a:rPr>
              <a:t>A biodegradable packaging company reports profits, local jobs created, and tons of plastic waste reduced.</a:t>
            </a:r>
            <a:endParaRPr sz="1400" b="0" i="0" u="none" strike="noStrike" cap="none">
              <a:solidFill>
                <a:srgbClr val="000000"/>
              </a:solidFill>
              <a:latin typeface="Arial"/>
              <a:ea typeface="Arial"/>
              <a:cs typeface="Arial"/>
              <a:sym typeface="Arial"/>
            </a:endParaRPr>
          </a:p>
        </p:txBody>
      </p:sp>
      <p:sp>
        <p:nvSpPr>
          <p:cNvPr id="500" name="Google Shape;500;p53"/>
          <p:cNvSpPr txBox="1"/>
          <p:nvPr/>
        </p:nvSpPr>
        <p:spPr>
          <a:xfrm>
            <a:off x="148214" y="4533666"/>
            <a:ext cx="414243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highlight>
                  <a:srgbClr val="00FF00"/>
                </a:highlight>
                <a:latin typeface="Poppins"/>
                <a:ea typeface="Poppins"/>
                <a:cs typeface="Poppins"/>
                <a:sym typeface="Poppins"/>
              </a:rPr>
              <a:t>Triple Bottom Line (TBL)	</a:t>
            </a:r>
            <a:endParaRPr sz="1400" b="0" i="0" u="none" strike="noStrike" cap="none">
              <a:solidFill>
                <a:srgbClr val="000000"/>
              </a:solidFill>
              <a:latin typeface="Arial"/>
              <a:ea typeface="Arial"/>
              <a:cs typeface="Arial"/>
              <a:sym typeface="Arial"/>
            </a:endParaRPr>
          </a:p>
        </p:txBody>
      </p:sp>
      <p:sp>
        <p:nvSpPr>
          <p:cNvPr id="501" name="Google Shape;501;p53"/>
          <p:cNvSpPr txBox="1"/>
          <p:nvPr/>
        </p:nvSpPr>
        <p:spPr>
          <a:xfrm>
            <a:off x="5363296" y="4781679"/>
            <a:ext cx="64059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highlight>
                  <a:srgbClr val="00FFFF"/>
                </a:highlight>
                <a:latin typeface="Poppins"/>
                <a:ea typeface="Poppins"/>
                <a:cs typeface="Poppins"/>
                <a:sym typeface="Poppins"/>
              </a:rPr>
              <a:t>A microfinance startup tracks both revenue and % of women entrepreneurs supported.</a:t>
            </a:r>
            <a:endParaRPr sz="1400" b="0" i="0" u="none" strike="noStrike" cap="none">
              <a:solidFill>
                <a:srgbClr val="000000"/>
              </a:solidFill>
              <a:latin typeface="Arial"/>
              <a:ea typeface="Arial"/>
              <a:cs typeface="Arial"/>
              <a:sym typeface="Arial"/>
            </a:endParaRPr>
          </a:p>
        </p:txBody>
      </p:sp>
      <p:sp>
        <p:nvSpPr>
          <p:cNvPr id="502" name="Google Shape;502;p53"/>
          <p:cNvSpPr txBox="1"/>
          <p:nvPr/>
        </p:nvSpPr>
        <p:spPr>
          <a:xfrm>
            <a:off x="198455" y="3830282"/>
            <a:ext cx="420272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highlight>
                  <a:srgbClr val="00FFFF"/>
                </a:highlight>
                <a:latin typeface="Poppins"/>
                <a:ea typeface="Poppins"/>
                <a:cs typeface="Poppins"/>
                <a:sym typeface="Poppins"/>
              </a:rPr>
              <a:t>Double Bottom Line</a:t>
            </a:r>
            <a:r>
              <a:rPr lang="en-US" sz="1800" b="0" i="0" u="none" strike="noStrike" cap="none">
                <a:solidFill>
                  <a:srgbClr val="000000"/>
                </a:solidFill>
                <a:highlight>
                  <a:srgbClr val="00FFFF"/>
                </a:highlight>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6"/>
                  </a:ext>
                </a:extLst>
              </a:rPr>
              <a:t> </a:t>
            </a:r>
            <a:r>
              <a:rPr lang="en-US" sz="1800" b="0" i="0" u="none" strike="noStrike" cap="none">
                <a:solidFill>
                  <a:srgbClr val="000000"/>
                </a:solidFill>
                <a:highlight>
                  <a:srgbClr val="00FFFF"/>
                </a:highlight>
                <a:latin typeface="Poppins"/>
                <a:ea typeface="Poppins"/>
                <a:cs typeface="Poppins"/>
                <a:sym typeface="Poppins"/>
              </a:rPr>
              <a:t>(DBL)</a:t>
            </a:r>
            <a:endParaRPr sz="1800" b="0" i="0" u="none" strike="noStrike" cap="none">
              <a:solidFill>
                <a:srgbClr val="000000"/>
              </a:solidFill>
              <a:highlight>
                <a:srgbClr val="00FFFF"/>
              </a:highlight>
              <a:latin typeface="Poppins"/>
              <a:ea typeface="Poppins"/>
              <a:cs typeface="Poppins"/>
              <a:sym typeface="Poppins"/>
            </a:endParaRPr>
          </a:p>
        </p:txBody>
      </p:sp>
      <p:sp>
        <p:nvSpPr>
          <p:cNvPr id="503" name="Google Shape;503;p53"/>
          <p:cNvSpPr txBox="1"/>
          <p:nvPr/>
        </p:nvSpPr>
        <p:spPr>
          <a:xfrm>
            <a:off x="509954" y="2915884"/>
            <a:ext cx="311750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highlight>
                  <a:srgbClr val="C0C0C0"/>
                </a:highlight>
                <a:latin typeface="Poppins"/>
                <a:ea typeface="Poppins"/>
                <a:cs typeface="Poppins"/>
                <a:sym typeface="Poppins"/>
              </a:rPr>
              <a:t>Mission Lock-In	</a:t>
            </a:r>
            <a:endParaRPr sz="1400" b="0" i="0" u="none" strike="noStrike" cap="none">
              <a:solidFill>
                <a:srgbClr val="000000"/>
              </a:solidFill>
              <a:latin typeface="Arial"/>
              <a:ea typeface="Arial"/>
              <a:cs typeface="Arial"/>
              <a:sym typeface="Arial"/>
            </a:endParaRPr>
          </a:p>
        </p:txBody>
      </p:sp>
      <p:sp>
        <p:nvSpPr>
          <p:cNvPr id="504" name="Google Shape;504;p53"/>
          <p:cNvSpPr/>
          <p:nvPr/>
        </p:nvSpPr>
        <p:spPr>
          <a:xfrm>
            <a:off x="3720650" y="2651000"/>
            <a:ext cx="904200" cy="64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entieth Century"/>
              <a:ea typeface="Twentieth Century"/>
              <a:cs typeface="Twentieth Century"/>
              <a:sym typeface="Twentieth Century"/>
            </a:endParaRPr>
          </a:p>
        </p:txBody>
      </p:sp>
      <p:sp>
        <p:nvSpPr>
          <p:cNvPr id="505" name="Google Shape;505;p53"/>
          <p:cNvSpPr/>
          <p:nvPr/>
        </p:nvSpPr>
        <p:spPr>
          <a:xfrm>
            <a:off x="3720650" y="3573950"/>
            <a:ext cx="904200" cy="64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entieth Century"/>
              <a:ea typeface="Twentieth Century"/>
              <a:cs typeface="Twentieth Century"/>
              <a:sym typeface="Twentieth Century"/>
            </a:endParaRPr>
          </a:p>
        </p:txBody>
      </p:sp>
      <p:sp>
        <p:nvSpPr>
          <p:cNvPr id="506" name="Google Shape;506;p53"/>
          <p:cNvSpPr/>
          <p:nvPr/>
        </p:nvSpPr>
        <p:spPr>
          <a:xfrm>
            <a:off x="3720650" y="4533675"/>
            <a:ext cx="904200" cy="64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entieth Century"/>
              <a:ea typeface="Twentieth Century"/>
              <a:cs typeface="Twentieth Century"/>
              <a:sym typeface="Twentieth Century"/>
            </a:endParaRPr>
          </a:p>
        </p:txBody>
      </p:sp>
      <p:sp>
        <p:nvSpPr>
          <p:cNvPr id="507" name="Google Shape;507;p53"/>
          <p:cNvSpPr/>
          <p:nvPr/>
        </p:nvSpPr>
        <p:spPr>
          <a:xfrm>
            <a:off x="3720650" y="5493400"/>
            <a:ext cx="904200" cy="64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wentieth Century"/>
              <a:ea typeface="Twentieth Century"/>
              <a:cs typeface="Twentieth Century"/>
              <a:sym typeface="Twentieth Century"/>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7"/>
          <p:cNvSpPr txBox="1"/>
          <p:nvPr/>
        </p:nvSpPr>
        <p:spPr>
          <a:xfrm>
            <a:off x="873703" y="784059"/>
            <a:ext cx="854160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2.1.3: Lean Startup </a:t>
            </a:r>
            <a:r>
              <a:rPr lang="en-US" sz="2400" b="1" i="0" u="none" strike="noStrike" cap="none">
                <a:solidFill>
                  <a:schemeClr val="dk1"/>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7"/>
                  </a:ext>
                </a:extLst>
              </a:rPr>
              <a:t>and</a:t>
            </a:r>
            <a:r>
              <a:rPr lang="en-US" sz="2400" b="1" i="0" u="none" strike="noStrike" cap="none">
                <a:solidFill>
                  <a:schemeClr val="dk1"/>
                </a:solidFill>
                <a:latin typeface="Poppins"/>
                <a:ea typeface="Poppins"/>
                <a:cs typeface="Poppins"/>
                <a:sym typeface="Poppins"/>
              </a:rPr>
              <a:t> Early-Stage Validation</a:t>
            </a:r>
            <a:endParaRPr sz="2400" b="0" i="0" u="none" strike="noStrike" cap="none">
              <a:solidFill>
                <a:schemeClr val="dk1"/>
              </a:solidFill>
              <a:latin typeface="Poppins"/>
              <a:ea typeface="Poppins"/>
              <a:cs typeface="Poppins"/>
              <a:sym typeface="Poppins"/>
            </a:endParaRPr>
          </a:p>
        </p:txBody>
      </p:sp>
      <p:sp>
        <p:nvSpPr>
          <p:cNvPr id="514" name="Google Shape;514;p7"/>
          <p:cNvSpPr txBox="1"/>
          <p:nvPr/>
        </p:nvSpPr>
        <p:spPr>
          <a:xfrm>
            <a:off x="107576" y="118334"/>
            <a:ext cx="44106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@ID: Headings would be OST throughout.</a:t>
            </a:r>
            <a:endParaRPr sz="1400" b="0" i="0" u="none" strike="noStrike" cap="none">
              <a:solidFill>
                <a:srgbClr val="000000"/>
              </a:solidFill>
              <a:latin typeface="Arial"/>
              <a:ea typeface="Arial"/>
              <a:cs typeface="Arial"/>
              <a:sym typeface="Arial"/>
            </a:endParaRPr>
          </a:p>
        </p:txBody>
      </p:sp>
      <p:sp>
        <p:nvSpPr>
          <p:cNvPr id="515" name="Google Shape;515;p7"/>
          <p:cNvSpPr txBox="1"/>
          <p:nvPr/>
        </p:nvSpPr>
        <p:spPr>
          <a:xfrm>
            <a:off x="940066" y="1894999"/>
            <a:ext cx="4257900" cy="314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Coming up with a startup idea is often the easiest part. The real challenge lies in transforming that idea into something people genuinely want, and will pay for.</a:t>
            </a: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That is why testing your assumptions through real customer feedback is key to proving your idea’s viability.</a:t>
            </a:r>
            <a:endParaRPr sz="1800" b="0" i="0" u="none" strike="noStrike" cap="none">
              <a:solidFill>
                <a:srgbClr val="000000"/>
              </a:solidFill>
              <a:latin typeface="Poppins"/>
              <a:ea typeface="Poppins"/>
              <a:cs typeface="Poppins"/>
              <a:sym typeface="Poppins"/>
            </a:endParaRPr>
          </a:p>
        </p:txBody>
      </p:sp>
      <p:sp>
        <p:nvSpPr>
          <p:cNvPr id="516" name="Google Shape;516;p7"/>
          <p:cNvSpPr txBox="1"/>
          <p:nvPr/>
        </p:nvSpPr>
        <p:spPr>
          <a:xfrm>
            <a:off x="5564370" y="1367438"/>
            <a:ext cx="6094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highlight>
                  <a:srgbClr val="FFFF00"/>
                </a:highlight>
                <a:latin typeface="Arial"/>
                <a:ea typeface="Arial"/>
                <a:cs typeface="Arial"/>
                <a:sym typeface="Arial"/>
              </a:rPr>
              <a:t>https://www.freepik.com/premium-vector/startup-new-business-concept-background-open-box-rocket-takes-off-vector-illustration_405371703.htm#fromView=search&amp;page=1&amp;position=38&amp;uuid=94a90b16-a994-4c86-a000-36b3f7cacda7&amp;query=la</a:t>
            </a:r>
            <a:endParaRPr sz="1400" b="0" i="0" u="none" strike="noStrike" cap="none">
              <a:solidFill>
                <a:srgbClr val="000000"/>
              </a:solidFill>
              <a:latin typeface="Arial"/>
              <a:ea typeface="Arial"/>
              <a:cs typeface="Arial"/>
              <a:sym typeface="Arial"/>
            </a:endParaRPr>
          </a:p>
        </p:txBody>
      </p:sp>
      <p:sp>
        <p:nvSpPr>
          <p:cNvPr id="517" name="Google Shape;517;p7"/>
          <p:cNvSpPr txBox="1"/>
          <p:nvPr/>
        </p:nvSpPr>
        <p:spPr>
          <a:xfrm>
            <a:off x="6078554" y="1797029"/>
            <a:ext cx="3185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Launching a startup</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54"/>
          <p:cNvSpPr txBox="1"/>
          <p:nvPr/>
        </p:nvSpPr>
        <p:spPr>
          <a:xfrm>
            <a:off x="873703" y="784059"/>
            <a:ext cx="854160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Lean Startup and Early-Stage Validation</a:t>
            </a:r>
            <a:endParaRPr sz="2400" b="0" i="0" u="none" strike="noStrike" cap="none">
              <a:solidFill>
                <a:schemeClr val="dk1"/>
              </a:solidFill>
              <a:latin typeface="Poppins"/>
              <a:ea typeface="Poppins"/>
              <a:cs typeface="Poppins"/>
              <a:sym typeface="Poppins"/>
            </a:endParaRPr>
          </a:p>
        </p:txBody>
      </p:sp>
      <p:sp>
        <p:nvSpPr>
          <p:cNvPr id="524" name="Google Shape;524;p54"/>
          <p:cNvSpPr txBox="1"/>
          <p:nvPr/>
        </p:nvSpPr>
        <p:spPr>
          <a:xfrm>
            <a:off x="584524" y="2003533"/>
            <a:ext cx="5805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B050"/>
                </a:solidFill>
                <a:latin typeface="Poppins"/>
                <a:ea typeface="Poppins"/>
                <a:cs typeface="Poppins"/>
                <a:sym typeface="Poppins"/>
              </a:rPr>
              <a:t>Lean Startup</a:t>
            </a:r>
            <a:r>
              <a:rPr lang="en-US" sz="1800" b="0" i="0" u="none" strike="noStrike" cap="none">
                <a:solidFill>
                  <a:srgbClr val="00B050"/>
                </a:solidFill>
                <a:latin typeface="Poppins"/>
                <a:ea typeface="Poppins"/>
                <a:cs typeface="Poppins"/>
                <a:sym typeface="Poppins"/>
              </a:rPr>
              <a:t> </a:t>
            </a:r>
            <a:r>
              <a:rPr lang="en-US" sz="1800" b="0" i="0" u="none" strike="noStrike" cap="none">
                <a:solidFill>
                  <a:srgbClr val="000000"/>
                </a:solidFill>
                <a:latin typeface="Poppins"/>
                <a:ea typeface="Poppins"/>
                <a:cs typeface="Poppins"/>
                <a:sym typeface="Poppins"/>
              </a:rPr>
              <a:t>is a method for developing businesses through </a:t>
            </a:r>
            <a:r>
              <a:rPr lang="en-US" sz="1800" b="0" i="0" u="none" strike="noStrike" cap="none">
                <a:solidFill>
                  <a:srgbClr val="00B050"/>
                </a:solidFill>
                <a:latin typeface="Poppins"/>
                <a:ea typeface="Poppins"/>
                <a:cs typeface="Poppins"/>
                <a:sym typeface="Poppins"/>
              </a:rPr>
              <a:t>rapid experimentation</a:t>
            </a:r>
            <a:r>
              <a:rPr lang="en-US" sz="1800" b="0" i="0" u="none" strike="noStrike" cap="none">
                <a:solidFill>
                  <a:srgbClr val="000000"/>
                </a:solidFill>
                <a:latin typeface="Poppins"/>
                <a:ea typeface="Poppins"/>
                <a:cs typeface="Poppins"/>
                <a:sym typeface="Poppins"/>
              </a:rPr>
              <a:t>, continuous feedback, and </a:t>
            </a:r>
            <a:r>
              <a:rPr lang="en-US" sz="1800" b="0" i="0" u="none" strike="noStrike" cap="none">
                <a:solidFill>
                  <a:srgbClr val="00B050"/>
                </a:solidFill>
                <a:latin typeface="Poppins"/>
                <a:ea typeface="Poppins"/>
                <a:cs typeface="Poppins"/>
                <a:sym typeface="Poppins"/>
              </a:rPr>
              <a:t>iterative product </a:t>
            </a:r>
            <a:r>
              <a:rPr lang="en-US" sz="1800" b="0" i="0" u="none" strike="noStrike" cap="none">
                <a:solidFill>
                  <a:srgbClr val="000000"/>
                </a:solidFill>
                <a:latin typeface="Poppins"/>
                <a:ea typeface="Poppins"/>
                <a:cs typeface="Poppins"/>
                <a:sym typeface="Poppins"/>
              </a:rPr>
              <a:t>releases. </a:t>
            </a:r>
            <a:endParaRPr sz="1800" b="0" i="0" u="none" strike="noStrike" cap="none">
              <a:solidFill>
                <a:srgbClr val="000000"/>
              </a:solidFill>
              <a:latin typeface="Poppins"/>
              <a:ea typeface="Poppins"/>
              <a:cs typeface="Poppins"/>
              <a:sym typeface="Poppins"/>
            </a:endParaRPr>
          </a:p>
        </p:txBody>
      </p:sp>
      <p:sp>
        <p:nvSpPr>
          <p:cNvPr id="525" name="Google Shape;525;p54"/>
          <p:cNvSpPr txBox="1"/>
          <p:nvPr/>
        </p:nvSpPr>
        <p:spPr>
          <a:xfrm>
            <a:off x="1421048" y="5104301"/>
            <a:ext cx="28035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highlight>
                  <a:srgbClr val="FFFF00"/>
                </a:highlight>
                <a:latin typeface="Poppins"/>
                <a:ea typeface="Poppins"/>
                <a:cs typeface="Poppins"/>
                <a:sym typeface="Poppins"/>
              </a:rPr>
              <a:t>Only VO: While…</a:t>
            </a:r>
            <a:endParaRPr sz="1400" b="0" i="0" u="none" strike="noStrike" cap="none">
              <a:solidFill>
                <a:srgbClr val="000000"/>
              </a:solidFill>
              <a:latin typeface="Arial"/>
              <a:ea typeface="Arial"/>
              <a:cs typeface="Arial"/>
              <a:sym typeface="Arial"/>
            </a:endParaRPr>
          </a:p>
        </p:txBody>
      </p:sp>
      <p:sp>
        <p:nvSpPr>
          <p:cNvPr id="526" name="Google Shape;526;p54"/>
          <p:cNvSpPr txBox="1"/>
          <p:nvPr/>
        </p:nvSpPr>
        <p:spPr>
          <a:xfrm>
            <a:off x="6476298" y="5218605"/>
            <a:ext cx="5333100" cy="1477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B05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8"/>
                  </a:ext>
                </a:extLst>
              </a:rPr>
              <a:t>Early-stage validation</a:t>
            </a:r>
            <a:r>
              <a:rPr lang="en-US" sz="1800" b="1"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9"/>
                  </a:ext>
                </a:extLst>
              </a:rPr>
              <a:t> </a:t>
            </a:r>
            <a:r>
              <a:rPr lang="en-US" sz="18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0"/>
                  </a:ext>
                </a:extLst>
              </a:rPr>
              <a:t>is a key part of the lean startup approach. It involves testing core assumptions with real users early on to confirm genuine demand, before investing heavily in building the solution.</a:t>
            </a:r>
            <a:endParaRPr sz="1800" b="0" i="0" u="none" strike="noStrike" cap="none">
              <a:solidFill>
                <a:srgbClr val="000000"/>
              </a:solidFill>
              <a:latin typeface="Poppins"/>
              <a:ea typeface="Poppins"/>
              <a:cs typeface="Poppins"/>
              <a:sym typeface="Poppins"/>
            </a:endParaRPr>
          </a:p>
        </p:txBody>
      </p:sp>
      <p:sp>
        <p:nvSpPr>
          <p:cNvPr id="527" name="Google Shape;527;p54"/>
          <p:cNvSpPr txBox="1"/>
          <p:nvPr/>
        </p:nvSpPr>
        <p:spPr>
          <a:xfrm>
            <a:off x="7144382" y="2656183"/>
            <a:ext cx="35445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FF0000"/>
                </a:solidFill>
                <a:highlight>
                  <a:srgbClr val="FFFF00"/>
                </a:highlight>
                <a:latin typeface="Arial"/>
                <a:ea typeface="Arial"/>
                <a:cs typeface="Arial"/>
                <a:sym typeface="Arial"/>
              </a:rPr>
              <a:t>https://www.freepik.com/free-vector/hand-drawn-business-strategy-concept_19913424.htm#fromView=search&amp;page=1&amp;position=1&amp;uuid=67f72823-0e0d-4e4a-8485-a17d9d8b03f4&amp;query=lean+startup</a:t>
            </a:r>
            <a:endParaRPr sz="1400" b="0" i="0" u="none" strike="noStrike" cap="none">
              <a:solidFill>
                <a:srgbClr val="000000"/>
              </a:solidFill>
              <a:latin typeface="Arial"/>
              <a:ea typeface="Arial"/>
              <a:cs typeface="Arial"/>
              <a:sym typeface="Arial"/>
            </a:endParaRPr>
          </a:p>
        </p:txBody>
      </p:sp>
      <p:sp>
        <p:nvSpPr>
          <p:cNvPr id="528" name="Google Shape;528;p54"/>
          <p:cNvSpPr txBox="1"/>
          <p:nvPr/>
        </p:nvSpPr>
        <p:spPr>
          <a:xfrm>
            <a:off x="7216453" y="3811352"/>
            <a:ext cx="31953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A man visualising the startup goal</a:t>
            </a:r>
            <a:endParaRPr sz="1400" b="0" i="0" u="none" strike="noStrike" cap="none">
              <a:solidFill>
                <a:srgbClr val="000000"/>
              </a:solidFill>
              <a:latin typeface="Arial"/>
              <a:ea typeface="Arial"/>
              <a:cs typeface="Arial"/>
              <a:sym typeface="Arial"/>
            </a:endParaRPr>
          </a:p>
        </p:txBody>
      </p:sp>
      <p:sp>
        <p:nvSpPr>
          <p:cNvPr id="529" name="Google Shape;529;p54"/>
          <p:cNvSpPr txBox="1"/>
          <p:nvPr/>
        </p:nvSpPr>
        <p:spPr>
          <a:xfrm>
            <a:off x="470824" y="5680299"/>
            <a:ext cx="49110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FF0000"/>
                </a:solidFill>
                <a:highlight>
                  <a:srgbClr val="FFFF00"/>
                </a:highlight>
                <a:latin typeface="Arial"/>
                <a:ea typeface="Arial"/>
                <a:cs typeface="Arial"/>
                <a:sym typeface="Arial"/>
              </a:rPr>
              <a:t>https://www.freepik.com/premium-vector/e-learning-flat-vector-illustration_20349837.htm#fromView=search&amp;page=1&amp;position=13&amp;uuid=9eefdf68-95b6-4c93-a745-372766a2bf34&amp;query=early+stage+validation</a:t>
            </a:r>
            <a:endParaRPr sz="1400" b="0" i="0" u="none" strike="noStrike" cap="none">
              <a:solidFill>
                <a:srgbClr val="000000"/>
              </a:solidFill>
              <a:latin typeface="Arial"/>
              <a:ea typeface="Arial"/>
              <a:cs typeface="Arial"/>
              <a:sym typeface="Arial"/>
            </a:endParaRPr>
          </a:p>
        </p:txBody>
      </p:sp>
      <p:sp>
        <p:nvSpPr>
          <p:cNvPr id="530" name="Google Shape;530;p54"/>
          <p:cNvSpPr txBox="1"/>
          <p:nvPr/>
        </p:nvSpPr>
        <p:spPr>
          <a:xfrm>
            <a:off x="805543" y="6215666"/>
            <a:ext cx="3195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A woman gets an approval</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56"/>
          <p:cNvSpPr txBox="1"/>
          <p:nvPr/>
        </p:nvSpPr>
        <p:spPr>
          <a:xfrm>
            <a:off x="873703" y="784059"/>
            <a:ext cx="649173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Principles of Lean Startup Method</a:t>
            </a:r>
            <a:endParaRPr sz="2400" b="0" i="0" u="none" strike="noStrike" cap="none">
              <a:solidFill>
                <a:schemeClr val="dk1"/>
              </a:solidFill>
              <a:latin typeface="Poppins"/>
              <a:ea typeface="Poppins"/>
              <a:cs typeface="Poppins"/>
              <a:sym typeface="Poppins"/>
            </a:endParaRPr>
          </a:p>
        </p:txBody>
      </p:sp>
      <p:sp>
        <p:nvSpPr>
          <p:cNvPr id="537" name="Google Shape;537;p56"/>
          <p:cNvSpPr txBox="1"/>
          <p:nvPr/>
        </p:nvSpPr>
        <p:spPr>
          <a:xfrm>
            <a:off x="926960" y="1511924"/>
            <a:ext cx="106689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The Lean Startup, popularised by American entrepreneur Eric Ries, is built on three key principles, which are:</a:t>
            </a:r>
            <a:endParaRPr sz="1800" b="0" i="0" u="none" strike="noStrike" cap="none">
              <a:solidFill>
                <a:srgbClr val="000000"/>
              </a:solidFill>
              <a:latin typeface="Poppins"/>
              <a:ea typeface="Poppins"/>
              <a:cs typeface="Poppins"/>
              <a:sym typeface="Poppins"/>
            </a:endParaRPr>
          </a:p>
        </p:txBody>
      </p:sp>
      <p:grpSp>
        <p:nvGrpSpPr>
          <p:cNvPr id="538" name="Google Shape;538;p56"/>
          <p:cNvGrpSpPr/>
          <p:nvPr/>
        </p:nvGrpSpPr>
        <p:grpSpPr>
          <a:xfrm>
            <a:off x="2064300" y="2426946"/>
            <a:ext cx="8233381" cy="2727304"/>
            <a:chOff x="1087098" y="622"/>
            <a:chExt cx="8233381" cy="2727304"/>
          </a:xfrm>
        </p:grpSpPr>
        <p:sp>
          <p:nvSpPr>
            <p:cNvPr id="539" name="Google Shape;539;p56"/>
            <p:cNvSpPr/>
            <p:nvPr/>
          </p:nvSpPr>
          <p:spPr>
            <a:xfrm>
              <a:off x="1087099" y="622"/>
              <a:ext cx="2572863" cy="1772703"/>
            </a:xfrm>
            <a:prstGeom prst="roundRect">
              <a:avLst>
                <a:gd name="adj" fmla="val 16667"/>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56"/>
            <p:cNvSpPr/>
            <p:nvPr/>
          </p:nvSpPr>
          <p:spPr>
            <a:xfrm>
              <a:off x="1087099" y="1773325"/>
              <a:ext cx="2572863" cy="95453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56"/>
            <p:cNvSpPr txBox="1"/>
            <p:nvPr/>
          </p:nvSpPr>
          <p:spPr>
            <a:xfrm>
              <a:off x="1087098" y="1773326"/>
              <a:ext cx="2399100" cy="954600"/>
            </a:xfrm>
            <a:prstGeom prst="rect">
              <a:avLst/>
            </a:prstGeom>
            <a:noFill/>
            <a:ln>
              <a:noFill/>
            </a:ln>
          </p:spPr>
          <p:txBody>
            <a:bodyPr spcFirstLastPara="1" wrap="square" lIns="149350" tIns="149350" rIns="149350" bIns="0" anchor="t" anchorCtr="0">
              <a:noAutofit/>
            </a:bodyPr>
            <a:lstStyle/>
            <a:p>
              <a:pPr marL="0" marR="0" lvl="0" indent="0" algn="ctr" rtl="0">
                <a:lnSpc>
                  <a:spcPct val="90000"/>
                </a:lnSpc>
                <a:spcBef>
                  <a:spcPts val="0"/>
                </a:spcBef>
                <a:spcAft>
                  <a:spcPts val="0"/>
                </a:spcAft>
                <a:buClr>
                  <a:srgbClr val="000000"/>
                </a:buClr>
                <a:buSzPts val="2100"/>
                <a:buFont typeface="Arial"/>
                <a:buNone/>
              </a:pPr>
              <a:r>
                <a:rPr lang="en-US" sz="2100" b="0" i="0" u="none" strike="noStrike" cap="none">
                  <a:solidFill>
                    <a:srgbClr val="000000"/>
                  </a:solidFill>
                  <a:latin typeface="Poppins"/>
                  <a:ea typeface="Poppins"/>
                  <a:cs typeface="Poppins"/>
                  <a:sym typeface="Poppins"/>
                </a:rPr>
                <a:t>Build-Measure-Learn Loop</a:t>
              </a:r>
              <a:endParaRPr sz="2100" b="0" i="0" u="none" strike="noStrike" cap="none">
                <a:solidFill>
                  <a:srgbClr val="000000"/>
                </a:solidFill>
                <a:latin typeface="Poppins"/>
                <a:ea typeface="Poppins"/>
                <a:cs typeface="Poppins"/>
                <a:sym typeface="Poppins"/>
              </a:endParaRPr>
            </a:p>
          </p:txBody>
        </p:sp>
        <p:sp>
          <p:nvSpPr>
            <p:cNvPr id="542" name="Google Shape;542;p56"/>
            <p:cNvSpPr/>
            <p:nvPr/>
          </p:nvSpPr>
          <p:spPr>
            <a:xfrm>
              <a:off x="3917358" y="622"/>
              <a:ext cx="2572863" cy="1772703"/>
            </a:xfrm>
            <a:prstGeom prst="roundRect">
              <a:avLst>
                <a:gd name="adj" fmla="val 16667"/>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56"/>
            <p:cNvSpPr/>
            <p:nvPr/>
          </p:nvSpPr>
          <p:spPr>
            <a:xfrm>
              <a:off x="3917358" y="1773325"/>
              <a:ext cx="2572863" cy="95453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56"/>
            <p:cNvSpPr txBox="1"/>
            <p:nvPr/>
          </p:nvSpPr>
          <p:spPr>
            <a:xfrm>
              <a:off x="3917358" y="1773325"/>
              <a:ext cx="2572863" cy="954532"/>
            </a:xfrm>
            <a:prstGeom prst="rect">
              <a:avLst/>
            </a:prstGeom>
            <a:noFill/>
            <a:ln>
              <a:noFill/>
            </a:ln>
          </p:spPr>
          <p:txBody>
            <a:bodyPr spcFirstLastPara="1" wrap="square" lIns="149350" tIns="149350" rIns="149350" bIns="0" anchor="t" anchorCtr="0">
              <a:noAutofit/>
            </a:bodyPr>
            <a:lstStyle/>
            <a:p>
              <a:pPr marL="0" marR="0" lvl="0" indent="0" algn="ctr" rtl="0">
                <a:lnSpc>
                  <a:spcPct val="90000"/>
                </a:lnSpc>
                <a:spcBef>
                  <a:spcPts val="0"/>
                </a:spcBef>
                <a:spcAft>
                  <a:spcPts val="0"/>
                </a:spcAft>
                <a:buClr>
                  <a:srgbClr val="000000"/>
                </a:buClr>
                <a:buSzPts val="2100"/>
                <a:buFont typeface="Arial"/>
                <a:buNone/>
              </a:pPr>
              <a:r>
                <a:rPr lang="en-US" sz="21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2"/>
                    </a:ext>
                  </a:extLst>
                </a:rPr>
                <a:t>Validated Learning</a:t>
              </a:r>
              <a:endParaRPr sz="2100" b="0" i="0" u="none" strike="noStrike" cap="none">
                <a:solidFill>
                  <a:srgbClr val="000000"/>
                </a:solidFill>
                <a:latin typeface="Poppins"/>
                <a:ea typeface="Poppins"/>
                <a:cs typeface="Poppins"/>
                <a:sym typeface="Poppins"/>
              </a:endParaRPr>
            </a:p>
          </p:txBody>
        </p:sp>
        <p:sp>
          <p:nvSpPr>
            <p:cNvPr id="545" name="Google Shape;545;p56"/>
            <p:cNvSpPr/>
            <p:nvPr/>
          </p:nvSpPr>
          <p:spPr>
            <a:xfrm>
              <a:off x="6747616" y="622"/>
              <a:ext cx="2572863" cy="1772703"/>
            </a:xfrm>
            <a:prstGeom prst="roundRect">
              <a:avLst>
                <a:gd name="adj" fmla="val 16667"/>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56"/>
            <p:cNvSpPr/>
            <p:nvPr/>
          </p:nvSpPr>
          <p:spPr>
            <a:xfrm>
              <a:off x="6747616" y="1773325"/>
              <a:ext cx="2572863" cy="95453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56"/>
            <p:cNvSpPr txBox="1"/>
            <p:nvPr/>
          </p:nvSpPr>
          <p:spPr>
            <a:xfrm>
              <a:off x="6747616" y="1773325"/>
              <a:ext cx="2572863" cy="954532"/>
            </a:xfrm>
            <a:prstGeom prst="rect">
              <a:avLst/>
            </a:prstGeom>
            <a:noFill/>
            <a:ln>
              <a:noFill/>
            </a:ln>
          </p:spPr>
          <p:txBody>
            <a:bodyPr spcFirstLastPara="1" wrap="square" lIns="149350" tIns="149350" rIns="149350" bIns="0" anchor="t" anchorCtr="0">
              <a:noAutofit/>
            </a:bodyPr>
            <a:lstStyle/>
            <a:p>
              <a:pPr marL="0" marR="0" lvl="0" indent="0" algn="ctr" rtl="0">
                <a:lnSpc>
                  <a:spcPct val="90000"/>
                </a:lnSpc>
                <a:spcBef>
                  <a:spcPts val="0"/>
                </a:spcBef>
                <a:spcAft>
                  <a:spcPts val="0"/>
                </a:spcAft>
                <a:buClr>
                  <a:srgbClr val="000000"/>
                </a:buClr>
                <a:buSzPts val="2100"/>
                <a:buFont typeface="Arial"/>
                <a:buNone/>
              </a:pPr>
              <a:r>
                <a:rPr lang="en-US" sz="2100" b="0" i="0" u="none" strike="noStrike" cap="none">
                  <a:solidFill>
                    <a:srgbClr val="000000"/>
                  </a:solidFill>
                  <a:latin typeface="Poppins"/>
                  <a:ea typeface="Poppins"/>
                  <a:cs typeface="Poppins"/>
                  <a:sym typeface="Poppins"/>
                </a:rPr>
                <a:t>Minimum Viable Product (MVP)</a:t>
              </a:r>
              <a:endParaRPr sz="2100" b="0" i="0" u="none" strike="noStrike" cap="none">
                <a:solidFill>
                  <a:srgbClr val="000000"/>
                </a:solidFill>
                <a:latin typeface="Poppins"/>
                <a:ea typeface="Poppins"/>
                <a:cs typeface="Poppins"/>
                <a:sym typeface="Poppins"/>
              </a:endParaRPr>
            </a:p>
          </p:txBody>
        </p:sp>
      </p:grpSp>
      <p:sp>
        <p:nvSpPr>
          <p:cNvPr id="548" name="Google Shape;548;p56"/>
          <p:cNvSpPr txBox="1"/>
          <p:nvPr/>
        </p:nvSpPr>
        <p:spPr>
          <a:xfrm>
            <a:off x="3657600" y="5797899"/>
            <a:ext cx="39390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highlight>
                  <a:srgbClr val="FFFF00"/>
                </a:highlight>
                <a:latin typeface="Poppins"/>
                <a:ea typeface="Poppins"/>
                <a:cs typeface="Poppins"/>
                <a:sym typeface="Poppins"/>
              </a:rPr>
              <a:t>Embed ppt (pdf) Principles of Lean Startup Method here</a:t>
            </a:r>
            <a:endParaRPr sz="1400" b="0" i="0" u="none" strike="noStrike" cap="none">
              <a:solidFill>
                <a:srgbClr val="000000"/>
              </a:solidFill>
              <a:latin typeface="Arial"/>
              <a:ea typeface="Arial"/>
              <a:cs typeface="Arial"/>
              <a:sym typeface="Arial"/>
            </a:endParaRPr>
          </a:p>
        </p:txBody>
      </p:sp>
      <p:sp>
        <p:nvSpPr>
          <p:cNvPr id="549" name="Google Shape;549;p56"/>
          <p:cNvSpPr txBox="1"/>
          <p:nvPr/>
        </p:nvSpPr>
        <p:spPr>
          <a:xfrm>
            <a:off x="7276682" y="313173"/>
            <a:ext cx="41700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Remove the background of the images.</a:t>
            </a:r>
            <a:endParaRPr sz="1400" b="0" i="0" u="none" strike="noStrike" cap="none">
              <a:solidFill>
                <a:srgbClr val="000000"/>
              </a:solidFill>
              <a:latin typeface="Arial"/>
              <a:ea typeface="Arial"/>
              <a:cs typeface="Arial"/>
              <a:sym typeface="Arial"/>
            </a:endParaRPr>
          </a:p>
        </p:txBody>
      </p:sp>
      <p:sp>
        <p:nvSpPr>
          <p:cNvPr id="550" name="Google Shape;550;p56"/>
          <p:cNvSpPr txBox="1"/>
          <p:nvPr/>
        </p:nvSpPr>
        <p:spPr>
          <a:xfrm>
            <a:off x="2142812" y="3064991"/>
            <a:ext cx="239904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rgbClr val="FF0000"/>
                </a:solidFill>
                <a:highlight>
                  <a:srgbClr val="FFFF00"/>
                </a:highlight>
                <a:latin typeface="Arial"/>
                <a:ea typeface="Arial"/>
                <a:cs typeface="Arial"/>
                <a:sym typeface="Arial"/>
              </a:rPr>
              <a:t>https://www.freepik.com/free-vector/scrum-method-concept-illustration_33756670.htm#fromView=search&amp;page=1&amp;position=1&amp;uuid=a0bacf51-8bae-4e56-8ad6-e0b13e9521bc&amp;query=build+measure+learning+loop</a:t>
            </a:r>
            <a:endParaRPr sz="1400" b="0" i="0" u="none" strike="noStrike" cap="none">
              <a:solidFill>
                <a:srgbClr val="000000"/>
              </a:solidFill>
              <a:latin typeface="Arial"/>
              <a:ea typeface="Arial"/>
              <a:cs typeface="Arial"/>
              <a:sym typeface="Arial"/>
            </a:endParaRPr>
          </a:p>
        </p:txBody>
      </p:sp>
      <p:sp>
        <p:nvSpPr>
          <p:cNvPr id="551" name="Google Shape;551;p56"/>
          <p:cNvSpPr txBox="1"/>
          <p:nvPr/>
        </p:nvSpPr>
        <p:spPr>
          <a:xfrm>
            <a:off x="522514" y="3788228"/>
            <a:ext cx="31953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Working in a loop</a:t>
            </a:r>
            <a:endParaRPr sz="1400" b="0" i="0" u="none" strike="noStrike" cap="none">
              <a:solidFill>
                <a:srgbClr val="000000"/>
              </a:solidFill>
              <a:latin typeface="Arial"/>
              <a:ea typeface="Arial"/>
              <a:cs typeface="Arial"/>
              <a:sym typeface="Arial"/>
            </a:endParaRPr>
          </a:p>
        </p:txBody>
      </p:sp>
      <p:sp>
        <p:nvSpPr>
          <p:cNvPr id="552" name="Google Shape;552;p56"/>
          <p:cNvSpPr txBox="1"/>
          <p:nvPr/>
        </p:nvSpPr>
        <p:spPr>
          <a:xfrm>
            <a:off x="4936253" y="2831068"/>
            <a:ext cx="2097593"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F0000"/>
                </a:solidFill>
                <a:highlight>
                  <a:srgbClr val="FFFF00"/>
                </a:highlight>
                <a:latin typeface="Arial"/>
                <a:ea typeface="Arial"/>
                <a:cs typeface="Arial"/>
                <a:sym typeface="Arial"/>
              </a:rPr>
              <a:t>https://www.freepik.com/free-vector/business-man-holding-job-done-check-sign_1311460.htm#fromView=search&amp;page=1&amp;position=1&amp;uuid=660c4f68-098e-4c3f-9e1b-a454c8ccccf8&amp;query=validated+learning</a:t>
            </a:r>
            <a:endParaRPr sz="1400" b="0" i="0" u="none" strike="noStrike" cap="none">
              <a:solidFill>
                <a:srgbClr val="000000"/>
              </a:solidFill>
              <a:latin typeface="Arial"/>
              <a:ea typeface="Arial"/>
              <a:cs typeface="Arial"/>
              <a:sym typeface="Arial"/>
            </a:endParaRPr>
          </a:p>
        </p:txBody>
      </p:sp>
      <p:sp>
        <p:nvSpPr>
          <p:cNvPr id="553" name="Google Shape;553;p56"/>
          <p:cNvSpPr txBox="1"/>
          <p:nvPr/>
        </p:nvSpPr>
        <p:spPr>
          <a:xfrm>
            <a:off x="4925366" y="3940628"/>
            <a:ext cx="31953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Man holding a tick</a:t>
            </a:r>
            <a:endParaRPr sz="1400" b="0" i="0" u="none" strike="noStrike" cap="none">
              <a:solidFill>
                <a:srgbClr val="000000"/>
              </a:solidFill>
              <a:latin typeface="Arial"/>
              <a:ea typeface="Arial"/>
              <a:cs typeface="Arial"/>
              <a:sym typeface="Arial"/>
            </a:endParaRPr>
          </a:p>
        </p:txBody>
      </p:sp>
      <p:sp>
        <p:nvSpPr>
          <p:cNvPr id="554" name="Google Shape;554;p56"/>
          <p:cNvSpPr txBox="1"/>
          <p:nvPr/>
        </p:nvSpPr>
        <p:spPr>
          <a:xfrm>
            <a:off x="8008537" y="2740632"/>
            <a:ext cx="2120201"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F0000"/>
                </a:solidFill>
                <a:highlight>
                  <a:srgbClr val="FFFF00"/>
                </a:highlight>
                <a:latin typeface="Arial"/>
                <a:ea typeface="Arial"/>
                <a:cs typeface="Arial"/>
                <a:sym typeface="Arial"/>
              </a:rPr>
              <a:t>https://www.freepik.com/free-vector/product-manager-concept-illustration_72632240.htm#fromView=search&amp;page=1&amp;position=0&amp;uuid=c56935ad-1e4f-43cd-a0aa-99a59c434915&amp;query=minimum+viable+product</a:t>
            </a:r>
            <a:endParaRPr sz="1400" b="0" i="0" u="none" strike="noStrike" cap="none">
              <a:solidFill>
                <a:srgbClr val="000000"/>
              </a:solidFill>
              <a:latin typeface="Arial"/>
              <a:ea typeface="Arial"/>
              <a:cs typeface="Arial"/>
              <a:sym typeface="Arial"/>
            </a:endParaRPr>
          </a:p>
        </p:txBody>
      </p:sp>
      <p:sp>
        <p:nvSpPr>
          <p:cNvPr id="555" name="Google Shape;555;p56"/>
          <p:cNvSpPr txBox="1"/>
          <p:nvPr/>
        </p:nvSpPr>
        <p:spPr>
          <a:xfrm>
            <a:off x="7911401" y="3821722"/>
            <a:ext cx="319537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A man with certification</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60"/>
          <p:cNvSpPr txBox="1"/>
          <p:nvPr/>
        </p:nvSpPr>
        <p:spPr>
          <a:xfrm>
            <a:off x="401934" y="659854"/>
            <a:ext cx="4642338" cy="427809"/>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400"/>
              <a:buFont typeface="Arial"/>
              <a:buNone/>
            </a:pPr>
            <a:r>
              <a:rPr lang="en-US" sz="2400" b="1" i="0" u="none" strike="noStrike" cap="none">
                <a:solidFill>
                  <a:srgbClr val="000000"/>
                </a:solidFill>
                <a:latin typeface="Poppins"/>
                <a:ea typeface="Poppins"/>
                <a:cs typeface="Poppins"/>
                <a:sym typeface="Poppins"/>
              </a:rPr>
              <a:t>The Process of Lean Startup</a:t>
            </a:r>
            <a:endParaRPr sz="2400" b="1" i="0" u="none" strike="noStrike" cap="none">
              <a:solidFill>
                <a:srgbClr val="000000"/>
              </a:solidFill>
              <a:latin typeface="Poppins"/>
              <a:ea typeface="Poppins"/>
              <a:cs typeface="Poppins"/>
              <a:sym typeface="Poppins"/>
            </a:endParaRPr>
          </a:p>
        </p:txBody>
      </p:sp>
      <p:cxnSp>
        <p:nvCxnSpPr>
          <p:cNvPr id="562" name="Google Shape;562;p60"/>
          <p:cNvCxnSpPr/>
          <p:nvPr/>
        </p:nvCxnSpPr>
        <p:spPr>
          <a:xfrm>
            <a:off x="622998" y="3818372"/>
            <a:ext cx="10842171" cy="0"/>
          </a:xfrm>
          <a:prstGeom prst="straightConnector1">
            <a:avLst/>
          </a:prstGeom>
          <a:noFill/>
          <a:ln w="76200" cap="flat" cmpd="sng">
            <a:solidFill>
              <a:srgbClr val="16ABE2"/>
            </a:solidFill>
            <a:prstDash val="solid"/>
            <a:round/>
            <a:headEnd type="none" w="sm" len="sm"/>
            <a:tailEnd type="none" w="sm" len="sm"/>
          </a:ln>
        </p:spPr>
      </p:cxnSp>
      <p:sp>
        <p:nvSpPr>
          <p:cNvPr id="563" name="Google Shape;563;p60"/>
          <p:cNvSpPr/>
          <p:nvPr/>
        </p:nvSpPr>
        <p:spPr>
          <a:xfrm>
            <a:off x="552660" y="3637501"/>
            <a:ext cx="341643" cy="381837"/>
          </a:xfrm>
          <a:prstGeom prst="ellipse">
            <a:avLst/>
          </a:prstGeom>
          <a:solidFill>
            <a:schemeClr val="accent1"/>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1</a:t>
            </a:r>
            <a:endParaRPr sz="1400" b="0" i="0" u="none" strike="noStrike" cap="none">
              <a:solidFill>
                <a:schemeClr val="lt1"/>
              </a:solidFill>
              <a:latin typeface="Arial"/>
              <a:ea typeface="Arial"/>
              <a:cs typeface="Arial"/>
              <a:sym typeface="Arial"/>
            </a:endParaRPr>
          </a:p>
        </p:txBody>
      </p:sp>
      <p:sp>
        <p:nvSpPr>
          <p:cNvPr id="564" name="Google Shape;564;p60"/>
          <p:cNvSpPr/>
          <p:nvPr/>
        </p:nvSpPr>
        <p:spPr>
          <a:xfrm>
            <a:off x="11185490" y="3639176"/>
            <a:ext cx="341643" cy="381837"/>
          </a:xfrm>
          <a:prstGeom prst="ellipse">
            <a:avLst/>
          </a:prstGeom>
          <a:solidFill>
            <a:schemeClr val="accent1"/>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6</a:t>
            </a:r>
            <a:endParaRPr sz="1400" b="0" i="0" u="none" strike="noStrike" cap="none">
              <a:solidFill>
                <a:schemeClr val="lt1"/>
              </a:solidFill>
              <a:latin typeface="Arial"/>
              <a:ea typeface="Arial"/>
              <a:cs typeface="Arial"/>
              <a:sym typeface="Arial"/>
            </a:endParaRPr>
          </a:p>
        </p:txBody>
      </p:sp>
      <p:sp>
        <p:nvSpPr>
          <p:cNvPr id="565" name="Google Shape;565;p60"/>
          <p:cNvSpPr/>
          <p:nvPr/>
        </p:nvSpPr>
        <p:spPr>
          <a:xfrm>
            <a:off x="2684585" y="3639176"/>
            <a:ext cx="341643" cy="381837"/>
          </a:xfrm>
          <a:prstGeom prst="ellipse">
            <a:avLst/>
          </a:prstGeom>
          <a:solidFill>
            <a:schemeClr val="accent1"/>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2</a:t>
            </a:r>
            <a:endParaRPr sz="1400" b="0" i="0" u="none" strike="noStrike" cap="none">
              <a:solidFill>
                <a:schemeClr val="lt1"/>
              </a:solidFill>
              <a:latin typeface="Arial"/>
              <a:ea typeface="Arial"/>
              <a:cs typeface="Arial"/>
              <a:sym typeface="Arial"/>
            </a:endParaRPr>
          </a:p>
        </p:txBody>
      </p:sp>
      <p:sp>
        <p:nvSpPr>
          <p:cNvPr id="566" name="Google Shape;566;p60"/>
          <p:cNvSpPr/>
          <p:nvPr/>
        </p:nvSpPr>
        <p:spPr>
          <a:xfrm>
            <a:off x="9015047" y="3639175"/>
            <a:ext cx="341643" cy="381837"/>
          </a:xfrm>
          <a:prstGeom prst="ellipse">
            <a:avLst/>
          </a:prstGeom>
          <a:solidFill>
            <a:schemeClr val="accent1"/>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5</a:t>
            </a:r>
            <a:endParaRPr sz="1400" b="0" i="0" u="none" strike="noStrike" cap="none">
              <a:solidFill>
                <a:schemeClr val="lt1"/>
              </a:solidFill>
              <a:latin typeface="Arial"/>
              <a:ea typeface="Arial"/>
              <a:cs typeface="Arial"/>
              <a:sym typeface="Arial"/>
            </a:endParaRPr>
          </a:p>
        </p:txBody>
      </p:sp>
      <p:sp>
        <p:nvSpPr>
          <p:cNvPr id="567" name="Google Shape;567;p60"/>
          <p:cNvSpPr/>
          <p:nvPr/>
        </p:nvSpPr>
        <p:spPr>
          <a:xfrm>
            <a:off x="4694256" y="3639176"/>
            <a:ext cx="341643" cy="381837"/>
          </a:xfrm>
          <a:prstGeom prst="ellipse">
            <a:avLst/>
          </a:prstGeom>
          <a:solidFill>
            <a:schemeClr val="accent1"/>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3</a:t>
            </a:r>
            <a:endParaRPr sz="1400" b="0" i="0" u="none" strike="noStrike" cap="none">
              <a:solidFill>
                <a:schemeClr val="lt1"/>
              </a:solidFill>
              <a:latin typeface="Arial"/>
              <a:ea typeface="Arial"/>
              <a:cs typeface="Arial"/>
              <a:sym typeface="Arial"/>
            </a:endParaRPr>
          </a:p>
        </p:txBody>
      </p:sp>
      <p:sp>
        <p:nvSpPr>
          <p:cNvPr id="568" name="Google Shape;568;p60"/>
          <p:cNvSpPr/>
          <p:nvPr/>
        </p:nvSpPr>
        <p:spPr>
          <a:xfrm>
            <a:off x="6894845" y="3629127"/>
            <a:ext cx="341643" cy="381837"/>
          </a:xfrm>
          <a:prstGeom prst="ellipse">
            <a:avLst/>
          </a:prstGeom>
          <a:solidFill>
            <a:schemeClr val="accent1"/>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Arial"/>
                <a:ea typeface="Arial"/>
                <a:cs typeface="Arial"/>
                <a:sym typeface="Arial"/>
              </a:rPr>
              <a:t>4</a:t>
            </a:r>
            <a:endParaRPr sz="1400" b="0" i="0" u="none" strike="noStrike" cap="none">
              <a:solidFill>
                <a:schemeClr val="lt1"/>
              </a:solidFill>
              <a:latin typeface="Arial"/>
              <a:ea typeface="Arial"/>
              <a:cs typeface="Arial"/>
              <a:sym typeface="Arial"/>
            </a:endParaRPr>
          </a:p>
        </p:txBody>
      </p:sp>
      <p:sp>
        <p:nvSpPr>
          <p:cNvPr id="569" name="Google Shape;569;p60"/>
          <p:cNvSpPr/>
          <p:nvPr/>
        </p:nvSpPr>
        <p:spPr>
          <a:xfrm>
            <a:off x="180870" y="4200209"/>
            <a:ext cx="1818752" cy="974690"/>
          </a:xfrm>
          <a:prstGeom prst="rect">
            <a:avLst/>
          </a:prstGeom>
          <a:solidFill>
            <a:schemeClr val="accent1"/>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Poppins"/>
                <a:ea typeface="Poppins"/>
                <a:cs typeface="Poppins"/>
                <a:sym typeface="Poppins"/>
              </a:rPr>
              <a:t>1. Identify Core Assumptions</a:t>
            </a:r>
            <a:endParaRPr sz="1600" b="0" i="0" u="none" strike="noStrike" cap="none">
              <a:solidFill>
                <a:schemeClr val="lt1"/>
              </a:solidFill>
              <a:latin typeface="Poppins"/>
              <a:ea typeface="Poppins"/>
              <a:cs typeface="Poppins"/>
              <a:sym typeface="Poppins"/>
            </a:endParaRPr>
          </a:p>
        </p:txBody>
      </p:sp>
      <p:sp>
        <p:nvSpPr>
          <p:cNvPr id="570" name="Google Shape;570;p60"/>
          <p:cNvSpPr/>
          <p:nvPr/>
        </p:nvSpPr>
        <p:spPr>
          <a:xfrm>
            <a:off x="1961103" y="2453471"/>
            <a:ext cx="1818752" cy="974690"/>
          </a:xfrm>
          <a:prstGeom prst="rect">
            <a:avLst/>
          </a:prstGeom>
          <a:solidFill>
            <a:schemeClr val="accent1"/>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Poppins"/>
                <a:ea typeface="Poppins"/>
                <a:cs typeface="Poppins"/>
                <a:sym typeface="Poppins"/>
              </a:rPr>
              <a:t>2. Design </a:t>
            </a:r>
            <a:r>
              <a:rPr lang="en-US" sz="1600" b="0" i="0" u="none" strike="noStrike" cap="none">
                <a:solidFill>
                  <a:schemeClr val="lt1"/>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4"/>
                  </a:ext>
                </a:extLst>
              </a:rPr>
              <a:t>Experiments</a:t>
            </a:r>
            <a:endParaRPr sz="1600" b="0" i="0" u="none" strike="noStrike" cap="none">
              <a:solidFill>
                <a:schemeClr val="lt1"/>
              </a:solidFill>
              <a:latin typeface="Poppins"/>
              <a:ea typeface="Poppins"/>
              <a:cs typeface="Poppins"/>
              <a:sym typeface="Poppins"/>
            </a:endParaRPr>
          </a:p>
        </p:txBody>
      </p:sp>
      <p:sp>
        <p:nvSpPr>
          <p:cNvPr id="571" name="Google Shape;571;p60"/>
          <p:cNvSpPr/>
          <p:nvPr/>
        </p:nvSpPr>
        <p:spPr>
          <a:xfrm>
            <a:off x="4151644" y="4252125"/>
            <a:ext cx="1818752" cy="974690"/>
          </a:xfrm>
          <a:prstGeom prst="rect">
            <a:avLst/>
          </a:prstGeom>
          <a:solidFill>
            <a:schemeClr val="accent1"/>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Poppins"/>
                <a:ea typeface="Poppins"/>
                <a:cs typeface="Poppins"/>
                <a:sym typeface="Poppins"/>
              </a:rPr>
              <a:t>3. Launch Quickly to a Small Audience</a:t>
            </a:r>
            <a:endParaRPr sz="1600" b="0" i="0" u="none" strike="noStrike" cap="none">
              <a:solidFill>
                <a:schemeClr val="lt1"/>
              </a:solidFill>
              <a:latin typeface="Poppins"/>
              <a:ea typeface="Poppins"/>
              <a:cs typeface="Poppins"/>
              <a:sym typeface="Poppins"/>
            </a:endParaRPr>
          </a:p>
        </p:txBody>
      </p:sp>
      <p:sp>
        <p:nvSpPr>
          <p:cNvPr id="572" name="Google Shape;572;p60"/>
          <p:cNvSpPr/>
          <p:nvPr/>
        </p:nvSpPr>
        <p:spPr>
          <a:xfrm>
            <a:off x="6211556" y="2433374"/>
            <a:ext cx="1818752" cy="974690"/>
          </a:xfrm>
          <a:prstGeom prst="rect">
            <a:avLst/>
          </a:prstGeom>
          <a:solidFill>
            <a:schemeClr val="accent1"/>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Poppins"/>
                <a:ea typeface="Poppins"/>
                <a:cs typeface="Poppins"/>
                <a:sym typeface="Poppins"/>
              </a:rPr>
              <a:t>4. Gather Data (Quantitative + Qualitative)</a:t>
            </a:r>
            <a:endParaRPr sz="1600" b="0" i="0" u="none" strike="noStrike" cap="none">
              <a:solidFill>
                <a:schemeClr val="lt1"/>
              </a:solidFill>
              <a:latin typeface="Poppins"/>
              <a:ea typeface="Poppins"/>
              <a:cs typeface="Poppins"/>
              <a:sym typeface="Poppins"/>
            </a:endParaRPr>
          </a:p>
        </p:txBody>
      </p:sp>
      <p:sp>
        <p:nvSpPr>
          <p:cNvPr id="573" name="Google Shape;573;p60"/>
          <p:cNvSpPr/>
          <p:nvPr/>
        </p:nvSpPr>
        <p:spPr>
          <a:xfrm>
            <a:off x="8432241" y="4252126"/>
            <a:ext cx="1818752" cy="974690"/>
          </a:xfrm>
          <a:prstGeom prst="rect">
            <a:avLst/>
          </a:prstGeom>
          <a:solidFill>
            <a:schemeClr val="accent1"/>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Poppins"/>
                <a:ea typeface="Poppins"/>
                <a:cs typeface="Poppins"/>
                <a:sym typeface="Poppins"/>
              </a:rPr>
              <a:t>5. Analyse and Learn</a:t>
            </a:r>
            <a:endParaRPr sz="1600" b="0" i="0" u="none" strike="noStrike" cap="none">
              <a:solidFill>
                <a:schemeClr val="lt1"/>
              </a:solidFill>
              <a:latin typeface="Poppins"/>
              <a:ea typeface="Poppins"/>
              <a:cs typeface="Poppins"/>
              <a:sym typeface="Poppins"/>
            </a:endParaRPr>
          </a:p>
        </p:txBody>
      </p:sp>
      <p:sp>
        <p:nvSpPr>
          <p:cNvPr id="574" name="Google Shape;574;p60"/>
          <p:cNvSpPr/>
          <p:nvPr/>
        </p:nvSpPr>
        <p:spPr>
          <a:xfrm>
            <a:off x="10130413" y="2393181"/>
            <a:ext cx="1818752" cy="974690"/>
          </a:xfrm>
          <a:prstGeom prst="rect">
            <a:avLst/>
          </a:prstGeom>
          <a:solidFill>
            <a:schemeClr val="accent1"/>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Poppins"/>
                <a:ea typeface="Poppins"/>
                <a:cs typeface="Poppins"/>
                <a:sym typeface="Poppins"/>
              </a:rPr>
              <a:t>6. Pivot, Persevere or Kill</a:t>
            </a:r>
            <a:endParaRPr sz="1600" b="0" i="0" u="none" strike="noStrike" cap="none">
              <a:solidFill>
                <a:schemeClr val="lt1"/>
              </a:solidFill>
              <a:latin typeface="Poppins"/>
              <a:ea typeface="Poppins"/>
              <a:cs typeface="Poppins"/>
              <a:sym typeface="Poppins"/>
            </a:endParaRPr>
          </a:p>
        </p:txBody>
      </p:sp>
      <p:sp>
        <p:nvSpPr>
          <p:cNvPr id="575" name="Google Shape;575;p60"/>
          <p:cNvSpPr/>
          <p:nvPr/>
        </p:nvSpPr>
        <p:spPr>
          <a:xfrm>
            <a:off x="170822" y="5416062"/>
            <a:ext cx="2230734" cy="1366575"/>
          </a:xfrm>
          <a:prstGeom prst="roundRect">
            <a:avLst>
              <a:gd name="adj" fmla="val 16667"/>
            </a:avLst>
          </a:prstGeom>
          <a:solidFill>
            <a:schemeClr val="lt1"/>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What problems are you solving?</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Who is your target customer?</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What is your value proposition?</a:t>
            </a:r>
            <a:endParaRPr sz="1400" b="0" i="0" u="none" strike="noStrike" cap="none">
              <a:solidFill>
                <a:srgbClr val="000000"/>
              </a:solidFill>
              <a:latin typeface="Arial"/>
              <a:ea typeface="Arial"/>
              <a:cs typeface="Arial"/>
              <a:sym typeface="Arial"/>
            </a:endParaRPr>
          </a:p>
        </p:txBody>
      </p:sp>
      <p:sp>
        <p:nvSpPr>
          <p:cNvPr id="576" name="Google Shape;576;p60"/>
          <p:cNvSpPr/>
          <p:nvPr/>
        </p:nvSpPr>
        <p:spPr>
          <a:xfrm>
            <a:off x="1416818" y="1055077"/>
            <a:ext cx="2914022" cy="1318009"/>
          </a:xfrm>
          <a:prstGeom prst="roundRect">
            <a:avLst>
              <a:gd name="adj" fmla="val 16667"/>
            </a:avLst>
          </a:prstGeom>
          <a:solidFill>
            <a:schemeClr val="lt1"/>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Create MVPs that test your riskiest assumptions.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Use surveys, clickable prototypes, or </a:t>
            </a:r>
            <a:r>
              <a:rPr lang="en-US" sz="1400" b="0" i="0" u="none" strike="noStrike" cap="none">
                <a:solidFill>
                  <a:srgbClr val="00B05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5"/>
                  </a:ext>
                </a:extLst>
              </a:rPr>
              <a:t>concierge</a:t>
            </a:r>
            <a:r>
              <a:rPr lang="en-US" sz="1400" b="0" i="0" u="none" strike="noStrike" cap="none">
                <a:solidFill>
                  <a:srgbClr val="00B050"/>
                </a:solidFill>
                <a:latin typeface="Arial"/>
                <a:ea typeface="Arial"/>
                <a:cs typeface="Arial"/>
                <a:sym typeface="Arial"/>
              </a:rPr>
              <a:t>-style services</a:t>
            </a: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577" name="Google Shape;577;p60"/>
          <p:cNvSpPr/>
          <p:nvPr/>
        </p:nvSpPr>
        <p:spPr>
          <a:xfrm>
            <a:off x="3990870" y="5390942"/>
            <a:ext cx="2230734" cy="1366575"/>
          </a:xfrm>
          <a:prstGeom prst="roundRect">
            <a:avLst>
              <a:gd name="adj" fmla="val 16667"/>
            </a:avLst>
          </a:prstGeom>
          <a:solidFill>
            <a:schemeClr val="lt1"/>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Do not wait for perfection. Share your MVP with a few target users.</a:t>
            </a:r>
            <a:endParaRPr sz="1400" b="0" i="0" u="none" strike="noStrike" cap="none">
              <a:solidFill>
                <a:srgbClr val="000000"/>
              </a:solidFill>
              <a:latin typeface="Arial"/>
              <a:ea typeface="Arial"/>
              <a:cs typeface="Arial"/>
              <a:sym typeface="Arial"/>
            </a:endParaRPr>
          </a:p>
        </p:txBody>
      </p:sp>
      <p:sp>
        <p:nvSpPr>
          <p:cNvPr id="578" name="Google Shape;578;p60"/>
          <p:cNvSpPr/>
          <p:nvPr/>
        </p:nvSpPr>
        <p:spPr>
          <a:xfrm>
            <a:off x="8281516" y="5397640"/>
            <a:ext cx="2230734" cy="1366575"/>
          </a:xfrm>
          <a:prstGeom prst="roundRect">
            <a:avLst>
              <a:gd name="adj" fmla="val 16667"/>
            </a:avLst>
          </a:prstGeom>
          <a:solidFill>
            <a:schemeClr val="lt1"/>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Does the feedback support your assumptions?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If not, why? What might you change?</a:t>
            </a:r>
            <a:endParaRPr sz="1400" b="0" i="0" u="none" strike="noStrike" cap="none">
              <a:solidFill>
                <a:srgbClr val="000000"/>
              </a:solidFill>
              <a:latin typeface="Arial"/>
              <a:ea typeface="Arial"/>
              <a:cs typeface="Arial"/>
              <a:sym typeface="Arial"/>
            </a:endParaRPr>
          </a:p>
        </p:txBody>
      </p:sp>
      <p:sp>
        <p:nvSpPr>
          <p:cNvPr id="579" name="Google Shape;579;p60"/>
          <p:cNvSpPr/>
          <p:nvPr/>
        </p:nvSpPr>
        <p:spPr>
          <a:xfrm>
            <a:off x="5962022" y="978041"/>
            <a:ext cx="2230734" cy="1366575"/>
          </a:xfrm>
          <a:prstGeom prst="roundRect">
            <a:avLst>
              <a:gd name="adj" fmla="val 16667"/>
            </a:avLst>
          </a:prstGeom>
          <a:solidFill>
            <a:schemeClr val="lt1"/>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What are users actually doing, not just saying?</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Are they converting, </a:t>
            </a:r>
            <a:r>
              <a:rPr lang="en-US" sz="1400" b="0" i="0" u="none" strike="noStrike" cap="none">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6"/>
                  </a:ext>
                </a:extLst>
              </a:rPr>
              <a:t>coming back to use it again</a:t>
            </a:r>
            <a:r>
              <a:rPr lang="en-US" sz="1400" b="0" i="0" u="none" strike="noStrike" cap="none">
                <a:solidFill>
                  <a:srgbClr val="000000"/>
                </a:solidFill>
                <a:latin typeface="Arial"/>
                <a:ea typeface="Arial"/>
                <a:cs typeface="Arial"/>
                <a:sym typeface="Arial"/>
              </a:rPr>
              <a:t>, referring?</a:t>
            </a:r>
            <a:endParaRPr sz="1400" b="0" i="0" u="none" strike="noStrike" cap="none">
              <a:solidFill>
                <a:srgbClr val="000000"/>
              </a:solidFill>
              <a:latin typeface="Arial"/>
              <a:ea typeface="Arial"/>
              <a:cs typeface="Arial"/>
              <a:sym typeface="Arial"/>
            </a:endParaRPr>
          </a:p>
        </p:txBody>
      </p:sp>
      <p:sp>
        <p:nvSpPr>
          <p:cNvPr id="580" name="Google Shape;580;p60"/>
          <p:cNvSpPr/>
          <p:nvPr/>
        </p:nvSpPr>
        <p:spPr>
          <a:xfrm>
            <a:off x="9344967" y="401933"/>
            <a:ext cx="2776694" cy="1902489"/>
          </a:xfrm>
          <a:prstGeom prst="roundRect">
            <a:avLst>
              <a:gd name="adj" fmla="val 16667"/>
            </a:avLst>
          </a:prstGeom>
          <a:solidFill>
            <a:schemeClr val="lt1"/>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 A pivot means changing direction based on new insights.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Persevere if your core assumption holds true.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And yes, sometimes, it is best to kill the idea and start anew.</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61"/>
          <p:cNvSpPr txBox="1"/>
          <p:nvPr/>
        </p:nvSpPr>
        <p:spPr>
          <a:xfrm>
            <a:off x="2293537" y="3358010"/>
            <a:ext cx="657915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highlight>
                  <a:srgbClr val="FFFF00"/>
                </a:highlight>
                <a:latin typeface="Poppins"/>
                <a:ea typeface="Poppins"/>
                <a:cs typeface="Poppins"/>
                <a:sym typeface="Poppins"/>
              </a:rPr>
              <a:t>Embed the PDF as a Video </a:t>
            </a:r>
            <a:r>
              <a:rPr lang="en-US" sz="1800" b="0" i="0" u="none" strike="noStrike" cap="none">
                <a:solidFill>
                  <a:srgbClr val="FF0000"/>
                </a:solidFill>
                <a:highlight>
                  <a:srgbClr val="FFFF00"/>
                </a:highlight>
                <a:latin typeface="Poppins"/>
                <a:ea typeface="Poppins"/>
                <a:cs typeface="Poppins"/>
                <a:sym typeface="Poppins"/>
              </a:rPr>
              <a:t>‘Testing Before Building’ </a:t>
            </a:r>
            <a:r>
              <a:rPr lang="en-US" sz="1800" b="0" i="0" u="none" strike="noStrike" cap="none">
                <a:solidFill>
                  <a:srgbClr val="000000"/>
                </a:solidFill>
                <a:highlight>
                  <a:srgbClr val="FFFF00"/>
                </a:highlight>
                <a:latin typeface="Poppins"/>
                <a:ea typeface="Poppins"/>
                <a:cs typeface="Poppins"/>
                <a:sym typeface="Poppins"/>
              </a:rPr>
              <a:t>here</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63"/>
          <p:cNvSpPr txBox="1"/>
          <p:nvPr/>
        </p:nvSpPr>
        <p:spPr>
          <a:xfrm>
            <a:off x="873703" y="784059"/>
            <a:ext cx="773773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2.1.4: Models for Social Impact and Scale</a:t>
            </a:r>
            <a:endParaRPr sz="2400" b="0" i="0" u="none" strike="noStrike" cap="none">
              <a:solidFill>
                <a:schemeClr val="dk1"/>
              </a:solidFill>
              <a:latin typeface="Poppins"/>
              <a:ea typeface="Poppins"/>
              <a:cs typeface="Poppins"/>
              <a:sym typeface="Poppins"/>
            </a:endParaRPr>
          </a:p>
        </p:txBody>
      </p:sp>
      <p:sp>
        <p:nvSpPr>
          <p:cNvPr id="592" name="Google Shape;592;p63"/>
          <p:cNvSpPr txBox="1"/>
          <p:nvPr/>
        </p:nvSpPr>
        <p:spPr>
          <a:xfrm>
            <a:off x="107576" y="118334"/>
            <a:ext cx="44106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@ID: Headings would be OST throughout.</a:t>
            </a:r>
            <a:endParaRPr sz="1400" b="0" i="0" u="none" strike="noStrike" cap="none">
              <a:solidFill>
                <a:srgbClr val="000000"/>
              </a:solidFill>
              <a:latin typeface="Arial"/>
              <a:ea typeface="Arial"/>
              <a:cs typeface="Arial"/>
              <a:sym typeface="Arial"/>
            </a:endParaRPr>
          </a:p>
        </p:txBody>
      </p:sp>
      <p:sp>
        <p:nvSpPr>
          <p:cNvPr id="593" name="Google Shape;593;p63"/>
          <p:cNvSpPr txBox="1"/>
          <p:nvPr/>
        </p:nvSpPr>
        <p:spPr>
          <a:xfrm>
            <a:off x="806381" y="1778802"/>
            <a:ext cx="6094200" cy="2031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Imagine a seesaw where one side lifts the other. Similarly, some actions support and sustain others.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Here we explore how social enterprises design models that balance purpose with sustainability, enabling them to create meaningful impact while growing and reaching out to wider communities.</a:t>
            </a:r>
            <a:endParaRPr sz="1800" b="0" i="0" u="none" strike="noStrike" cap="none">
              <a:solidFill>
                <a:srgbClr val="000000"/>
              </a:solidFill>
              <a:latin typeface="Poppins"/>
              <a:ea typeface="Poppins"/>
              <a:cs typeface="Poppins"/>
              <a:sym typeface="Poppins"/>
            </a:endParaRPr>
          </a:p>
        </p:txBody>
      </p:sp>
      <p:sp>
        <p:nvSpPr>
          <p:cNvPr id="594" name="Google Shape;594;p63"/>
          <p:cNvSpPr txBox="1"/>
          <p:nvPr/>
        </p:nvSpPr>
        <p:spPr>
          <a:xfrm>
            <a:off x="5147268" y="4707300"/>
            <a:ext cx="609432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highlight>
                  <a:srgbClr val="FFFF00"/>
                </a:highlight>
                <a:latin typeface="Arial"/>
                <a:ea typeface="Arial"/>
                <a:cs typeface="Arial"/>
                <a:sym typeface="Arial"/>
                <a:hlinkClick r:id="rId4">
                  <a:extLst>
                    <a:ext uri="{A12FA001-AC4F-418D-AE19-62706E023703}">
                      <ahyp:hlinkClr xmlns:ahyp="http://schemas.microsoft.com/office/drawing/2018/hyperlinkcolor" val="tx"/>
                    </a:ext>
                  </a:extLst>
                </a:hlinkClick>
              </a:rPr>
              <a:t>See Saw Loader Animation - Free Download Sign &amp; Symbols Animations | IconScout</a:t>
            </a:r>
            <a:endParaRPr sz="1400" b="0" i="0" u="none" strike="noStrike" cap="none">
              <a:solidFill>
                <a:srgbClr val="000000"/>
              </a:solidFill>
              <a:highlight>
                <a:srgbClr val="FFFF00"/>
              </a:highlight>
              <a:latin typeface="Arial"/>
              <a:ea typeface="Arial"/>
              <a:cs typeface="Arial"/>
              <a:sym typeface="Arial"/>
            </a:endParaRPr>
          </a:p>
        </p:txBody>
      </p:sp>
      <p:sp>
        <p:nvSpPr>
          <p:cNvPr id="595" name="Google Shape;595;p63"/>
          <p:cNvSpPr txBox="1"/>
          <p:nvPr/>
        </p:nvSpPr>
        <p:spPr>
          <a:xfrm>
            <a:off x="6863024" y="3949002"/>
            <a:ext cx="275324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Seesaw</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64"/>
          <p:cNvSpPr txBox="1"/>
          <p:nvPr/>
        </p:nvSpPr>
        <p:spPr>
          <a:xfrm>
            <a:off x="873703" y="784059"/>
            <a:ext cx="773773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2.1.4: Models for Social Impact and Scale</a:t>
            </a:r>
            <a:endParaRPr sz="2400" b="0" i="0" u="none" strike="noStrike" cap="none">
              <a:solidFill>
                <a:schemeClr val="dk1"/>
              </a:solidFill>
              <a:latin typeface="Poppins"/>
              <a:ea typeface="Poppins"/>
              <a:cs typeface="Poppins"/>
              <a:sym typeface="Poppins"/>
            </a:endParaRPr>
          </a:p>
        </p:txBody>
      </p:sp>
      <p:sp>
        <p:nvSpPr>
          <p:cNvPr id="602" name="Google Shape;602;p64"/>
          <p:cNvSpPr txBox="1"/>
          <p:nvPr/>
        </p:nvSpPr>
        <p:spPr>
          <a:xfrm>
            <a:off x="107576" y="118334"/>
            <a:ext cx="44106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@ID: Headings would be OST throughout.</a:t>
            </a:r>
            <a:endParaRPr sz="1400" b="0" i="0" u="none" strike="noStrike" cap="none">
              <a:solidFill>
                <a:srgbClr val="000000"/>
              </a:solidFill>
              <a:latin typeface="Arial"/>
              <a:ea typeface="Arial"/>
              <a:cs typeface="Arial"/>
              <a:sym typeface="Arial"/>
            </a:endParaRPr>
          </a:p>
        </p:txBody>
      </p:sp>
      <p:sp>
        <p:nvSpPr>
          <p:cNvPr id="603" name="Google Shape;603;p64"/>
          <p:cNvSpPr txBox="1"/>
          <p:nvPr/>
        </p:nvSpPr>
        <p:spPr>
          <a:xfrm>
            <a:off x="826477" y="1477352"/>
            <a:ext cx="60942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The true challenge of a social entrepreneurship is to scale it sustainably. And it can be done through the right delivery model. Each model has its unique mechanics, assumptions, and contextual suitability. </a:t>
            </a:r>
            <a:endParaRPr sz="1800" b="0" i="0" u="none" strike="noStrike" cap="none">
              <a:solidFill>
                <a:srgbClr val="000000"/>
              </a:solidFill>
              <a:latin typeface="Poppins"/>
              <a:ea typeface="Poppins"/>
              <a:cs typeface="Poppins"/>
              <a:sym typeface="Poppins"/>
            </a:endParaRPr>
          </a:p>
        </p:txBody>
      </p:sp>
      <p:grpSp>
        <p:nvGrpSpPr>
          <p:cNvPr id="604" name="Google Shape;604;p64"/>
          <p:cNvGrpSpPr/>
          <p:nvPr/>
        </p:nvGrpSpPr>
        <p:grpSpPr>
          <a:xfrm>
            <a:off x="2051326" y="3338359"/>
            <a:ext cx="8266867" cy="2499285"/>
            <a:chOff x="825427" y="446"/>
            <a:chExt cx="8266867" cy="2499285"/>
          </a:xfrm>
        </p:grpSpPr>
        <p:sp>
          <p:nvSpPr>
            <p:cNvPr id="605" name="Google Shape;605;p64"/>
            <p:cNvSpPr/>
            <p:nvPr/>
          </p:nvSpPr>
          <p:spPr>
            <a:xfrm>
              <a:off x="825427" y="446"/>
              <a:ext cx="1922527" cy="1153516"/>
            </a:xfrm>
            <a:prstGeom prst="rect">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64"/>
            <p:cNvSpPr txBox="1"/>
            <p:nvPr/>
          </p:nvSpPr>
          <p:spPr>
            <a:xfrm>
              <a:off x="825427" y="446"/>
              <a:ext cx="1922527" cy="1153516"/>
            </a:xfrm>
            <a:prstGeom prst="rect">
              <a:avLst/>
            </a:prstGeom>
            <a:noFill/>
            <a:ln>
              <a:noFill/>
            </a:ln>
          </p:spPr>
          <p:txBody>
            <a:bodyPr spcFirstLastPara="1" wrap="square" lIns="72375" tIns="72375" rIns="72375" bIns="72375" anchor="ctr" anchorCtr="0">
              <a:noAutofit/>
            </a:bodyPr>
            <a:lstStyle/>
            <a:p>
              <a:pPr marL="0" marR="0" lvl="0" indent="0" algn="ctr" rtl="0">
                <a:lnSpc>
                  <a:spcPct val="90000"/>
                </a:lnSpc>
                <a:spcBef>
                  <a:spcPts val="0"/>
                </a:spcBef>
                <a:spcAft>
                  <a:spcPts val="0"/>
                </a:spcAft>
                <a:buClr>
                  <a:srgbClr val="000000"/>
                </a:buClr>
                <a:buSzPts val="1900"/>
                <a:buFont typeface="Arial"/>
                <a:buNone/>
              </a:pPr>
              <a:r>
                <a:rPr lang="en-US" sz="1900" b="0" i="0" u="none" strike="noStrike" cap="none">
                  <a:solidFill>
                    <a:schemeClr val="lt1"/>
                  </a:solidFill>
                  <a:latin typeface="Poppins"/>
                  <a:ea typeface="Poppins"/>
                  <a:cs typeface="Poppins"/>
                  <a:sym typeface="Poppins"/>
                </a:rPr>
                <a:t>One-for-One Model</a:t>
              </a:r>
              <a:endParaRPr sz="1900" b="0" i="0" u="none" strike="noStrike" cap="none">
                <a:solidFill>
                  <a:schemeClr val="lt1"/>
                </a:solidFill>
                <a:latin typeface="Poppins"/>
                <a:ea typeface="Poppins"/>
                <a:cs typeface="Poppins"/>
                <a:sym typeface="Poppins"/>
              </a:endParaRPr>
            </a:p>
          </p:txBody>
        </p:sp>
        <p:sp>
          <p:nvSpPr>
            <p:cNvPr id="607" name="Google Shape;607;p64"/>
            <p:cNvSpPr/>
            <p:nvPr/>
          </p:nvSpPr>
          <p:spPr>
            <a:xfrm>
              <a:off x="2940207" y="446"/>
              <a:ext cx="1922527" cy="1153516"/>
            </a:xfrm>
            <a:prstGeom prst="rect">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64"/>
            <p:cNvSpPr txBox="1"/>
            <p:nvPr/>
          </p:nvSpPr>
          <p:spPr>
            <a:xfrm>
              <a:off x="2940207" y="446"/>
              <a:ext cx="1922527" cy="1153516"/>
            </a:xfrm>
            <a:prstGeom prst="rect">
              <a:avLst/>
            </a:prstGeom>
            <a:noFill/>
            <a:ln>
              <a:noFill/>
            </a:ln>
          </p:spPr>
          <p:txBody>
            <a:bodyPr spcFirstLastPara="1" wrap="square" lIns="72375" tIns="72375" rIns="72375" bIns="72375" anchor="ctr" anchorCtr="0">
              <a:noAutofit/>
            </a:bodyPr>
            <a:lstStyle/>
            <a:p>
              <a:pPr marL="0" marR="0" lvl="0" indent="0" algn="ctr" rtl="0">
                <a:lnSpc>
                  <a:spcPct val="90000"/>
                </a:lnSpc>
                <a:spcBef>
                  <a:spcPts val="0"/>
                </a:spcBef>
                <a:spcAft>
                  <a:spcPts val="0"/>
                </a:spcAft>
                <a:buClr>
                  <a:srgbClr val="000000"/>
                </a:buClr>
                <a:buSzPts val="1900"/>
                <a:buFont typeface="Arial"/>
                <a:buNone/>
              </a:pPr>
              <a:r>
                <a:rPr lang="en-US" sz="1900" b="0" i="0" u="none" strike="noStrike" cap="none">
                  <a:solidFill>
                    <a:schemeClr val="lt1"/>
                  </a:solidFill>
                  <a:latin typeface="Poppins"/>
                  <a:ea typeface="Poppins"/>
                  <a:cs typeface="Poppins"/>
                  <a:sym typeface="Poppins"/>
                </a:rPr>
                <a:t>Cross-Subsidy Model</a:t>
              </a:r>
              <a:endParaRPr sz="1900" b="0" i="0" u="none" strike="noStrike" cap="none">
                <a:solidFill>
                  <a:schemeClr val="lt1"/>
                </a:solidFill>
                <a:latin typeface="Poppins"/>
                <a:ea typeface="Poppins"/>
                <a:cs typeface="Poppins"/>
                <a:sym typeface="Poppins"/>
              </a:endParaRPr>
            </a:p>
          </p:txBody>
        </p:sp>
        <p:sp>
          <p:nvSpPr>
            <p:cNvPr id="609" name="Google Shape;609;p64"/>
            <p:cNvSpPr/>
            <p:nvPr/>
          </p:nvSpPr>
          <p:spPr>
            <a:xfrm>
              <a:off x="5054987" y="446"/>
              <a:ext cx="1922527" cy="1153516"/>
            </a:xfrm>
            <a:prstGeom prst="rect">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64"/>
            <p:cNvSpPr txBox="1"/>
            <p:nvPr/>
          </p:nvSpPr>
          <p:spPr>
            <a:xfrm>
              <a:off x="5054987" y="446"/>
              <a:ext cx="1922527" cy="1153516"/>
            </a:xfrm>
            <a:prstGeom prst="rect">
              <a:avLst/>
            </a:prstGeom>
            <a:noFill/>
            <a:ln>
              <a:noFill/>
            </a:ln>
          </p:spPr>
          <p:txBody>
            <a:bodyPr spcFirstLastPara="1" wrap="square" lIns="72375" tIns="72375" rIns="72375" bIns="72375" anchor="ctr" anchorCtr="0">
              <a:noAutofit/>
            </a:bodyPr>
            <a:lstStyle/>
            <a:p>
              <a:pPr marL="0" marR="0" lvl="0" indent="0" algn="ctr" rtl="0">
                <a:lnSpc>
                  <a:spcPct val="90000"/>
                </a:lnSpc>
                <a:spcBef>
                  <a:spcPts val="0"/>
                </a:spcBef>
                <a:spcAft>
                  <a:spcPts val="0"/>
                </a:spcAft>
                <a:buClr>
                  <a:srgbClr val="000000"/>
                </a:buClr>
                <a:buSzPts val="1900"/>
                <a:buFont typeface="Arial"/>
                <a:buNone/>
              </a:pPr>
              <a:r>
                <a:rPr lang="en-US" sz="1900" b="0" i="0" u="none" strike="noStrike" cap="none">
                  <a:solidFill>
                    <a:schemeClr val="lt1"/>
                  </a:solidFill>
                  <a:latin typeface="Poppins"/>
                  <a:ea typeface="Poppins"/>
                  <a:cs typeface="Poppins"/>
                  <a:sym typeface="Poppins"/>
                </a:rPr>
                <a:t>Fee-for-Service Model</a:t>
              </a:r>
              <a:endParaRPr sz="1900" b="0" i="0" u="none" strike="noStrike" cap="none">
                <a:solidFill>
                  <a:schemeClr val="lt1"/>
                </a:solidFill>
                <a:latin typeface="Poppins"/>
                <a:ea typeface="Poppins"/>
                <a:cs typeface="Poppins"/>
                <a:sym typeface="Poppins"/>
              </a:endParaRPr>
            </a:p>
          </p:txBody>
        </p:sp>
        <p:sp>
          <p:nvSpPr>
            <p:cNvPr id="611" name="Google Shape;611;p64"/>
            <p:cNvSpPr/>
            <p:nvPr/>
          </p:nvSpPr>
          <p:spPr>
            <a:xfrm>
              <a:off x="7169767" y="446"/>
              <a:ext cx="1922527" cy="1153516"/>
            </a:xfrm>
            <a:prstGeom prst="rect">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64"/>
            <p:cNvSpPr txBox="1"/>
            <p:nvPr/>
          </p:nvSpPr>
          <p:spPr>
            <a:xfrm>
              <a:off x="7169767" y="446"/>
              <a:ext cx="1922527" cy="1153516"/>
            </a:xfrm>
            <a:prstGeom prst="rect">
              <a:avLst/>
            </a:prstGeom>
            <a:noFill/>
            <a:ln>
              <a:noFill/>
            </a:ln>
          </p:spPr>
          <p:txBody>
            <a:bodyPr spcFirstLastPara="1" wrap="square" lIns="72375" tIns="72375" rIns="72375" bIns="72375" anchor="ctr" anchorCtr="0">
              <a:noAutofit/>
            </a:bodyPr>
            <a:lstStyle/>
            <a:p>
              <a:pPr marL="0" marR="0" lvl="0" indent="0" algn="ctr" rtl="0">
                <a:lnSpc>
                  <a:spcPct val="90000"/>
                </a:lnSpc>
                <a:spcBef>
                  <a:spcPts val="0"/>
                </a:spcBef>
                <a:spcAft>
                  <a:spcPts val="0"/>
                </a:spcAft>
                <a:buClr>
                  <a:srgbClr val="000000"/>
                </a:buClr>
                <a:buSzPts val="1900"/>
                <a:buFont typeface="Arial"/>
                <a:buNone/>
              </a:pPr>
              <a:r>
                <a:rPr lang="en-US" sz="1900" b="0" i="0" u="none" strike="noStrike" cap="none">
                  <a:solidFill>
                    <a:schemeClr val="lt1"/>
                  </a:solidFill>
                  <a:latin typeface="Poppins"/>
                  <a:ea typeface="Poppins"/>
                  <a:cs typeface="Poppins"/>
                  <a:sym typeface="Poppins"/>
                </a:rPr>
                <a:t>Low-Margin; High-Volume Model</a:t>
              </a:r>
              <a:endParaRPr sz="1900" b="0" i="0" u="none" strike="noStrike" cap="none">
                <a:solidFill>
                  <a:schemeClr val="lt1"/>
                </a:solidFill>
                <a:latin typeface="Poppins"/>
                <a:ea typeface="Poppins"/>
                <a:cs typeface="Poppins"/>
                <a:sym typeface="Poppins"/>
              </a:endParaRPr>
            </a:p>
          </p:txBody>
        </p:sp>
        <p:sp>
          <p:nvSpPr>
            <p:cNvPr id="613" name="Google Shape;613;p64"/>
            <p:cNvSpPr/>
            <p:nvPr/>
          </p:nvSpPr>
          <p:spPr>
            <a:xfrm>
              <a:off x="1882817" y="1346215"/>
              <a:ext cx="1922527" cy="1153516"/>
            </a:xfrm>
            <a:prstGeom prst="rect">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64"/>
            <p:cNvSpPr txBox="1"/>
            <p:nvPr/>
          </p:nvSpPr>
          <p:spPr>
            <a:xfrm>
              <a:off x="1882817" y="1346215"/>
              <a:ext cx="1922527" cy="1153516"/>
            </a:xfrm>
            <a:prstGeom prst="rect">
              <a:avLst/>
            </a:prstGeom>
            <a:noFill/>
            <a:ln>
              <a:noFill/>
            </a:ln>
          </p:spPr>
          <p:txBody>
            <a:bodyPr spcFirstLastPara="1" wrap="square" lIns="72375" tIns="72375" rIns="72375" bIns="72375" anchor="ctr" anchorCtr="0">
              <a:noAutofit/>
            </a:bodyPr>
            <a:lstStyle/>
            <a:p>
              <a:pPr marL="0" marR="0" lvl="0" indent="0" algn="ctr" rtl="0">
                <a:lnSpc>
                  <a:spcPct val="90000"/>
                </a:lnSpc>
                <a:spcBef>
                  <a:spcPts val="0"/>
                </a:spcBef>
                <a:spcAft>
                  <a:spcPts val="0"/>
                </a:spcAft>
                <a:buClr>
                  <a:srgbClr val="000000"/>
                </a:buClr>
                <a:buSzPts val="1900"/>
                <a:buFont typeface="Arial"/>
                <a:buNone/>
              </a:pPr>
              <a:r>
                <a:rPr lang="en-US" sz="1900" b="0" i="0" u="none" strike="noStrike" cap="none">
                  <a:solidFill>
                    <a:schemeClr val="lt1"/>
                  </a:solidFill>
                  <a:latin typeface="Poppins"/>
                  <a:ea typeface="Poppins"/>
                  <a:cs typeface="Poppins"/>
                  <a:sym typeface="Poppins"/>
                </a:rPr>
                <a:t>Licensing and Franchising</a:t>
              </a:r>
              <a:endParaRPr sz="1900" b="0" i="0" u="none" strike="noStrike" cap="none">
                <a:solidFill>
                  <a:schemeClr val="lt1"/>
                </a:solidFill>
                <a:latin typeface="Poppins"/>
                <a:ea typeface="Poppins"/>
                <a:cs typeface="Poppins"/>
                <a:sym typeface="Poppins"/>
              </a:endParaRPr>
            </a:p>
          </p:txBody>
        </p:sp>
        <p:sp>
          <p:nvSpPr>
            <p:cNvPr id="615" name="Google Shape;615;p64"/>
            <p:cNvSpPr/>
            <p:nvPr/>
          </p:nvSpPr>
          <p:spPr>
            <a:xfrm>
              <a:off x="3997597" y="1346215"/>
              <a:ext cx="1922527" cy="1153516"/>
            </a:xfrm>
            <a:prstGeom prst="rect">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64"/>
            <p:cNvSpPr txBox="1"/>
            <p:nvPr/>
          </p:nvSpPr>
          <p:spPr>
            <a:xfrm>
              <a:off x="3997597" y="1346215"/>
              <a:ext cx="1922527" cy="1153516"/>
            </a:xfrm>
            <a:prstGeom prst="rect">
              <a:avLst/>
            </a:prstGeom>
            <a:noFill/>
            <a:ln>
              <a:noFill/>
            </a:ln>
          </p:spPr>
          <p:txBody>
            <a:bodyPr spcFirstLastPara="1" wrap="square" lIns="72375" tIns="72375" rIns="72375" bIns="72375" anchor="ctr" anchorCtr="0">
              <a:noAutofit/>
            </a:bodyPr>
            <a:lstStyle/>
            <a:p>
              <a:pPr marL="0" marR="0" lvl="0" indent="0" algn="ctr" rtl="0">
                <a:lnSpc>
                  <a:spcPct val="90000"/>
                </a:lnSpc>
                <a:spcBef>
                  <a:spcPts val="0"/>
                </a:spcBef>
                <a:spcAft>
                  <a:spcPts val="0"/>
                </a:spcAft>
                <a:buClr>
                  <a:srgbClr val="000000"/>
                </a:buClr>
                <a:buSzPts val="1900"/>
                <a:buFont typeface="Arial"/>
                <a:buNone/>
              </a:pPr>
              <a:r>
                <a:rPr lang="en-US" sz="1900" b="0" i="0" u="none" strike="noStrike" cap="none">
                  <a:solidFill>
                    <a:schemeClr val="lt1"/>
                  </a:solidFill>
                  <a:latin typeface="Poppins"/>
                  <a:ea typeface="Poppins"/>
                  <a:cs typeface="Poppins"/>
                  <a:sym typeface="Poppins"/>
                </a:rPr>
                <a:t>Platform or Marketplace Models</a:t>
              </a:r>
              <a:endParaRPr sz="1900" b="0" i="0" u="none" strike="noStrike" cap="none">
                <a:solidFill>
                  <a:schemeClr val="lt1"/>
                </a:solidFill>
                <a:latin typeface="Poppins"/>
                <a:ea typeface="Poppins"/>
                <a:cs typeface="Poppins"/>
                <a:sym typeface="Poppins"/>
              </a:endParaRPr>
            </a:p>
          </p:txBody>
        </p:sp>
        <p:sp>
          <p:nvSpPr>
            <p:cNvPr id="617" name="Google Shape;617;p64"/>
            <p:cNvSpPr/>
            <p:nvPr/>
          </p:nvSpPr>
          <p:spPr>
            <a:xfrm>
              <a:off x="6112377" y="1346215"/>
              <a:ext cx="1922527" cy="1153516"/>
            </a:xfrm>
            <a:prstGeom prst="rect">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64"/>
            <p:cNvSpPr txBox="1"/>
            <p:nvPr/>
          </p:nvSpPr>
          <p:spPr>
            <a:xfrm>
              <a:off x="6112377" y="1346215"/>
              <a:ext cx="1922527" cy="1153516"/>
            </a:xfrm>
            <a:prstGeom prst="rect">
              <a:avLst/>
            </a:prstGeom>
            <a:noFill/>
            <a:ln>
              <a:noFill/>
            </a:ln>
          </p:spPr>
          <p:txBody>
            <a:bodyPr spcFirstLastPara="1" wrap="square" lIns="72375" tIns="72375" rIns="72375" bIns="72375" anchor="ctr" anchorCtr="0">
              <a:noAutofit/>
            </a:bodyPr>
            <a:lstStyle/>
            <a:p>
              <a:pPr marL="0" marR="0" lvl="0" indent="0" algn="ctr" rtl="0">
                <a:lnSpc>
                  <a:spcPct val="90000"/>
                </a:lnSpc>
                <a:spcBef>
                  <a:spcPts val="0"/>
                </a:spcBef>
                <a:spcAft>
                  <a:spcPts val="0"/>
                </a:spcAft>
                <a:buClr>
                  <a:srgbClr val="000000"/>
                </a:buClr>
                <a:buSzPts val="1900"/>
                <a:buFont typeface="Arial"/>
                <a:buNone/>
              </a:pPr>
              <a:r>
                <a:rPr lang="en-US" sz="1900" b="0" i="0" u="none" strike="noStrike" cap="none">
                  <a:solidFill>
                    <a:schemeClr val="lt1"/>
                  </a:solidFill>
                  <a:latin typeface="Poppins"/>
                  <a:ea typeface="Poppins"/>
                  <a:cs typeface="Poppins"/>
                  <a:sym typeface="Poppins"/>
                </a:rPr>
                <a:t>Open-Source or Commons-based Models</a:t>
              </a:r>
              <a:endParaRPr sz="1900" b="0" i="0" u="none" strike="noStrike" cap="none">
                <a:solidFill>
                  <a:schemeClr val="lt1"/>
                </a:solidFill>
                <a:latin typeface="Poppins"/>
                <a:ea typeface="Poppins"/>
                <a:cs typeface="Poppins"/>
                <a:sym typeface="Poppins"/>
              </a:endParaRPr>
            </a:p>
          </p:txBody>
        </p:sp>
      </p:grpSp>
      <p:sp>
        <p:nvSpPr>
          <p:cNvPr id="619" name="Google Shape;619;p64"/>
          <p:cNvSpPr txBox="1"/>
          <p:nvPr/>
        </p:nvSpPr>
        <p:spPr>
          <a:xfrm>
            <a:off x="7537939" y="413657"/>
            <a:ext cx="4170066"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@ID: The attachment are layers for this main slide.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Remove the background of the images.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Please suggest if the layout should be word doc.</a:t>
            </a:r>
            <a:endParaRPr sz="1400" b="0" i="0" u="none" strike="noStrike" cap="none">
              <a:solidFill>
                <a:srgbClr val="000000"/>
              </a:solidFill>
              <a:latin typeface="Arial"/>
              <a:ea typeface="Arial"/>
              <a:cs typeface="Arial"/>
              <a:sym typeface="Arial"/>
            </a:endParaRPr>
          </a:p>
        </p:txBody>
      </p:sp>
      <p:sp>
        <p:nvSpPr>
          <p:cNvPr id="620" name="Google Shape;620;p64"/>
          <p:cNvSpPr txBox="1"/>
          <p:nvPr/>
        </p:nvSpPr>
        <p:spPr>
          <a:xfrm>
            <a:off x="2615997" y="6240800"/>
            <a:ext cx="54453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highlight>
                  <a:srgbClr val="FFFF00"/>
                </a:highlight>
                <a:latin typeface="Poppins"/>
                <a:ea typeface="Poppins"/>
                <a:cs typeface="Poppins"/>
                <a:sym typeface="Poppins"/>
              </a:rPr>
              <a:t>Use PPT (pdf)</a:t>
            </a:r>
            <a:r>
              <a:rPr lang="en-US" sz="1800" b="0" i="0" u="none" strike="noStrike" cap="none">
                <a:solidFill>
                  <a:srgbClr val="FF0000"/>
                </a:solidFill>
                <a:highlight>
                  <a:srgbClr val="FFFF00"/>
                </a:highlight>
                <a:latin typeface="Poppins"/>
                <a:ea typeface="Poppins"/>
                <a:cs typeface="Poppins"/>
                <a:sym typeface="Poppins"/>
              </a:rPr>
              <a:t>‘Models for Social Impact’</a:t>
            </a:r>
            <a:r>
              <a:rPr lang="en-US" sz="1800" b="0" i="0" u="none" strike="noStrike" cap="none">
                <a:solidFill>
                  <a:srgbClr val="000000"/>
                </a:solidFill>
                <a:highlight>
                  <a:srgbClr val="FFFF00"/>
                </a:highlight>
                <a:latin typeface="Poppins"/>
                <a:ea typeface="Poppins"/>
                <a:cs typeface="Poppins"/>
                <a:sym typeface="Poppins"/>
              </a:rPr>
              <a:t> here</a:t>
            </a:r>
            <a:endParaRPr sz="1400" b="0" i="0" u="none" strike="noStrike" cap="none">
              <a:solidFill>
                <a:srgbClr val="000000"/>
              </a:solidFill>
              <a:latin typeface="Arial"/>
              <a:ea typeface="Arial"/>
              <a:cs typeface="Arial"/>
              <a:sym typeface="Arial"/>
            </a:endParaRPr>
          </a:p>
        </p:txBody>
      </p:sp>
      <p:sp>
        <p:nvSpPr>
          <p:cNvPr id="621" name="Google Shape;621;p64"/>
          <p:cNvSpPr txBox="1"/>
          <p:nvPr/>
        </p:nvSpPr>
        <p:spPr>
          <a:xfrm>
            <a:off x="7227277" y="1620838"/>
            <a:ext cx="4368521"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FF0000"/>
                </a:solidFill>
                <a:highlight>
                  <a:srgbClr val="FFFF00"/>
                </a:highlight>
                <a:latin typeface="Arial"/>
                <a:ea typeface="Arial"/>
                <a:cs typeface="Arial"/>
                <a:sym typeface="Arial"/>
              </a:rPr>
              <a:t>https://www.freepik.com/premium-vector/businessmen-try-with-full-effort-break-ceiling-growing-work-people-overcoming-difficulty-limits-struggle-with-career-obstacle-exceeding-boundaries-business-progress-development_38114677.htm#fromView=search&amp;page=1&amp;position=7&amp;uuid=7d9d4c2a-b510-4fd3-9d62-98a0166b0807&amp;query=creating+impact</a:t>
            </a:r>
            <a:endParaRPr sz="1400" b="0" i="0" u="none" strike="noStrike" cap="none">
              <a:solidFill>
                <a:srgbClr val="000000"/>
              </a:solidFill>
              <a:latin typeface="Arial"/>
              <a:ea typeface="Arial"/>
              <a:cs typeface="Arial"/>
              <a:sym typeface="Arial"/>
            </a:endParaRPr>
          </a:p>
        </p:txBody>
      </p:sp>
      <p:sp>
        <p:nvSpPr>
          <p:cNvPr id="622" name="Google Shape;622;p64"/>
          <p:cNvSpPr txBox="1"/>
          <p:nvPr/>
        </p:nvSpPr>
        <p:spPr>
          <a:xfrm>
            <a:off x="8732018" y="2662813"/>
            <a:ext cx="258242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People holding an arrow in an upward direction</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8"/>
          <p:cNvSpPr txBox="1"/>
          <p:nvPr/>
        </p:nvSpPr>
        <p:spPr>
          <a:xfrm>
            <a:off x="865042" y="449180"/>
            <a:ext cx="862185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oppins"/>
                <a:ea typeface="Poppins"/>
                <a:cs typeface="Poppins"/>
                <a:sym typeface="Poppins"/>
              </a:rPr>
              <a:t>Checkpoint Quiz! </a:t>
            </a:r>
            <a:endParaRPr sz="2400" b="0" i="0" u="none" strike="noStrike" cap="none">
              <a:solidFill>
                <a:schemeClr val="dk1"/>
              </a:solidFill>
              <a:highlight>
                <a:srgbClr val="FFFF00"/>
              </a:highlight>
              <a:latin typeface="Poppins"/>
              <a:ea typeface="Poppins"/>
              <a:cs typeface="Poppins"/>
              <a:sym typeface="Poppins"/>
            </a:endParaRPr>
          </a:p>
        </p:txBody>
      </p:sp>
      <p:sp>
        <p:nvSpPr>
          <p:cNvPr id="629" name="Google Shape;629;p8"/>
          <p:cNvSpPr txBox="1"/>
          <p:nvPr/>
        </p:nvSpPr>
        <p:spPr>
          <a:xfrm>
            <a:off x="769091" y="903151"/>
            <a:ext cx="9698100"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Poppins"/>
                <a:ea typeface="Poppins"/>
                <a:cs typeface="Poppins"/>
                <a:sym typeface="Poppins"/>
              </a:rPr>
              <a:t>Identify if the statement is true or false.</a:t>
            </a:r>
            <a:endParaRPr sz="2000" b="0" i="0" u="none" strike="noStrike" cap="none">
              <a:solidFill>
                <a:schemeClr val="dk1"/>
              </a:solidFill>
              <a:latin typeface="Poppins"/>
              <a:ea typeface="Poppins"/>
              <a:cs typeface="Poppins"/>
              <a:sym typeface="Poppins"/>
            </a:endParaRPr>
          </a:p>
        </p:txBody>
      </p:sp>
      <p:sp>
        <p:nvSpPr>
          <p:cNvPr id="630" name="Google Shape;630;p8"/>
          <p:cNvSpPr txBox="1"/>
          <p:nvPr/>
        </p:nvSpPr>
        <p:spPr>
          <a:xfrm>
            <a:off x="766186" y="1358390"/>
            <a:ext cx="11352126"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1. The Business Model Canvas is designed only for profit-driven startups. (True/</a:t>
            </a:r>
            <a:r>
              <a:rPr lang="en-US" sz="1800" b="0" i="0" u="none" strike="noStrike" cap="none">
                <a:solidFill>
                  <a:srgbClr val="FF0000"/>
                </a:solidFill>
                <a:latin typeface="Poppins"/>
                <a:ea typeface="Poppins"/>
                <a:cs typeface="Poppins"/>
                <a:sym typeface="Poppins"/>
              </a:rPr>
              <a:t>False</a:t>
            </a:r>
            <a:r>
              <a:rPr lang="en-US" sz="1800" b="0" i="0" u="none" strike="noStrike" cap="none">
                <a:solidFill>
                  <a:srgbClr val="000000"/>
                </a:solidFill>
                <a:latin typeface="Poppins"/>
                <a:ea typeface="Poppins"/>
                <a:cs typeface="Poppins"/>
                <a:sym typeface="Poppins"/>
              </a:rPr>
              <a:t>)</a:t>
            </a:r>
            <a:endParaRPr sz="1400" b="0" i="0" u="none" strike="noStrike" cap="none">
              <a:solidFill>
                <a:srgbClr val="000000"/>
              </a:solidFill>
              <a:latin typeface="Arial"/>
              <a:ea typeface="Arial"/>
              <a:cs typeface="Arial"/>
              <a:sym typeface="Arial"/>
            </a:endParaRPr>
          </a:p>
        </p:txBody>
      </p:sp>
      <p:sp>
        <p:nvSpPr>
          <p:cNvPr id="631" name="Google Shape;631;p8"/>
          <p:cNvSpPr txBox="1"/>
          <p:nvPr/>
        </p:nvSpPr>
        <p:spPr>
          <a:xfrm>
            <a:off x="757813" y="1802190"/>
            <a:ext cx="11249968"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2. The Triple Bottom Line includes environmental sustainability alongside profit and people. (</a:t>
            </a:r>
            <a:r>
              <a:rPr lang="en-US" sz="1800" b="0" i="0" u="none" strike="noStrike" cap="none">
                <a:solidFill>
                  <a:srgbClr val="FF0000"/>
                </a:solidFill>
                <a:latin typeface="Poppins"/>
                <a:ea typeface="Poppins"/>
                <a:cs typeface="Poppins"/>
                <a:sym typeface="Poppins"/>
              </a:rPr>
              <a:t>True</a:t>
            </a:r>
            <a:r>
              <a:rPr lang="en-US" sz="1800" b="0" i="0" u="none" strike="noStrike" cap="none">
                <a:solidFill>
                  <a:schemeClr val="dk1"/>
                </a:solidFill>
                <a:latin typeface="Poppins"/>
                <a:ea typeface="Poppins"/>
                <a:cs typeface="Poppins"/>
                <a:sym typeface="Poppins"/>
              </a:rPr>
              <a:t>/False</a:t>
            </a:r>
            <a:r>
              <a:rPr lang="en-US" sz="1800" b="0" i="0" u="none" strike="noStrike" cap="none">
                <a:solidFill>
                  <a:srgbClr val="000000"/>
                </a:solidFill>
                <a:latin typeface="Poppins"/>
                <a:ea typeface="Poppins"/>
                <a:cs typeface="Poppins"/>
                <a:sym typeface="Poppins"/>
              </a:rPr>
              <a:t>)</a:t>
            </a:r>
            <a:endParaRPr sz="1400" b="0" i="0" u="none" strike="noStrike" cap="none">
              <a:solidFill>
                <a:srgbClr val="000000"/>
              </a:solidFill>
              <a:latin typeface="Arial"/>
              <a:ea typeface="Arial"/>
              <a:cs typeface="Arial"/>
              <a:sym typeface="Arial"/>
            </a:endParaRPr>
          </a:p>
        </p:txBody>
      </p:sp>
      <p:sp>
        <p:nvSpPr>
          <p:cNvPr id="632" name="Google Shape;632;p8"/>
          <p:cNvSpPr txBox="1"/>
          <p:nvPr/>
        </p:nvSpPr>
        <p:spPr>
          <a:xfrm>
            <a:off x="747765" y="2626156"/>
            <a:ext cx="1074755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3. Lean Startup encourages building a perfect product before testing it in the market. (True/</a:t>
            </a:r>
            <a:r>
              <a:rPr lang="en-US" sz="1800" b="0" i="0" u="none" strike="noStrike" cap="none">
                <a:solidFill>
                  <a:srgbClr val="FF0000"/>
                </a:solidFill>
                <a:latin typeface="Poppins"/>
                <a:ea typeface="Poppins"/>
                <a:cs typeface="Poppins"/>
                <a:sym typeface="Poppins"/>
              </a:rPr>
              <a:t>False</a:t>
            </a:r>
            <a:r>
              <a:rPr lang="en-US" sz="1800" b="0" i="0" u="none" strike="noStrike" cap="none">
                <a:solidFill>
                  <a:srgbClr val="000000"/>
                </a:solidFill>
                <a:latin typeface="Poppins"/>
                <a:ea typeface="Poppins"/>
                <a:cs typeface="Poppins"/>
                <a:sym typeface="Poppins"/>
              </a:rPr>
              <a:t>)</a:t>
            </a:r>
            <a:endParaRPr sz="1400" b="0" i="0" u="none" strike="noStrike" cap="none">
              <a:solidFill>
                <a:srgbClr val="000000"/>
              </a:solidFill>
              <a:latin typeface="Arial"/>
              <a:ea typeface="Arial"/>
              <a:cs typeface="Arial"/>
              <a:sym typeface="Arial"/>
            </a:endParaRPr>
          </a:p>
        </p:txBody>
      </p:sp>
      <p:sp>
        <p:nvSpPr>
          <p:cNvPr id="633" name="Google Shape;633;p8"/>
          <p:cNvSpPr txBox="1"/>
          <p:nvPr/>
        </p:nvSpPr>
        <p:spPr>
          <a:xfrm>
            <a:off x="759486" y="3522135"/>
            <a:ext cx="10675537"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4. The “Cross-subsidy Model” charges higher-income users more to subsidise services for low-income users. (</a:t>
            </a:r>
            <a:r>
              <a:rPr lang="en-US" sz="1800" b="0" i="0" u="none" strike="noStrike" cap="none">
                <a:solidFill>
                  <a:srgbClr val="FF0000"/>
                </a:solidFill>
                <a:latin typeface="Poppins"/>
                <a:ea typeface="Poppins"/>
                <a:cs typeface="Poppins"/>
                <a:sym typeface="Poppins"/>
              </a:rPr>
              <a:t>True</a:t>
            </a:r>
            <a:r>
              <a:rPr lang="en-US" sz="1800" b="0" i="0" u="none" strike="noStrike" cap="none">
                <a:solidFill>
                  <a:schemeClr val="dk1"/>
                </a:solidFill>
                <a:latin typeface="Poppins"/>
                <a:ea typeface="Poppins"/>
                <a:cs typeface="Poppins"/>
                <a:sym typeface="Poppins"/>
              </a:rPr>
              <a:t>/False</a:t>
            </a:r>
            <a:r>
              <a:rPr lang="en-US" sz="1800" b="0" i="0" u="none" strike="noStrike" cap="none">
                <a:solidFill>
                  <a:srgbClr val="000000"/>
                </a:solidFill>
                <a:latin typeface="Poppins"/>
                <a:ea typeface="Poppins"/>
                <a:cs typeface="Poppins"/>
                <a:sym typeface="Poppins"/>
              </a:rPr>
              <a:t>)</a:t>
            </a:r>
            <a:endParaRPr sz="1400" b="0" i="0" u="none" strike="noStrike" cap="none">
              <a:solidFill>
                <a:srgbClr val="000000"/>
              </a:solidFill>
              <a:latin typeface="Arial"/>
              <a:ea typeface="Arial"/>
              <a:cs typeface="Arial"/>
              <a:sym typeface="Arial"/>
            </a:endParaRPr>
          </a:p>
        </p:txBody>
      </p:sp>
      <p:sp>
        <p:nvSpPr>
          <p:cNvPr id="634" name="Google Shape;634;p8"/>
          <p:cNvSpPr txBox="1"/>
          <p:nvPr/>
        </p:nvSpPr>
        <p:spPr>
          <a:xfrm>
            <a:off x="749439" y="4245616"/>
            <a:ext cx="10745876"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5. Mission lock-in is only relevant during the launch phase of a venture. (True/</a:t>
            </a:r>
            <a:r>
              <a:rPr lang="en-US" sz="1800" b="0" i="0" u="none" strike="noStrike" cap="none">
                <a:solidFill>
                  <a:srgbClr val="FF0000"/>
                </a:solidFill>
                <a:latin typeface="Poppins"/>
                <a:ea typeface="Poppins"/>
                <a:cs typeface="Poppins"/>
                <a:sym typeface="Poppins"/>
              </a:rPr>
              <a:t>False</a:t>
            </a:r>
            <a:r>
              <a:rPr lang="en-US" sz="1800" b="0" i="0" u="none" strike="noStrike" cap="none">
                <a:solidFill>
                  <a:srgbClr val="000000"/>
                </a:solidFill>
                <a:latin typeface="Poppins"/>
                <a:ea typeface="Poppins"/>
                <a:cs typeface="Poppins"/>
                <a:sym typeface="Poppins"/>
              </a:rPr>
              <a:t>)</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
          <p:cNvSpPr txBox="1"/>
          <p:nvPr/>
        </p:nvSpPr>
        <p:spPr>
          <a:xfrm>
            <a:off x="834014" y="2584854"/>
            <a:ext cx="4749900" cy="3832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Poppins"/>
                <a:ea typeface="Poppins"/>
                <a:cs typeface="Poppins"/>
                <a:sym typeface="Poppins"/>
              </a:rPr>
              <a:t>Unit 2.1 </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a:ea typeface="Poppins"/>
              <a:cs typeface="Poppins"/>
              <a:sym typeface="Poppins"/>
            </a:endParaRPr>
          </a:p>
          <a:p>
            <a:pPr marL="0" marR="0" lvl="0" indent="0" algn="l" rtl="0">
              <a:lnSpc>
                <a:spcPct val="150000"/>
              </a:lnSpc>
              <a:spcBef>
                <a:spcPts val="0"/>
              </a:spcBef>
              <a:spcAft>
                <a:spcPts val="0"/>
              </a:spcAft>
              <a:buClr>
                <a:srgbClr val="000000"/>
              </a:buClr>
              <a:buSzPts val="1800"/>
              <a:buFont typeface="Arial"/>
              <a:buNone/>
            </a:pPr>
            <a:r>
              <a:rPr lang="en-US" sz="1800" b="1" i="0" u="none" strike="noStrike" cap="none">
                <a:solidFill>
                  <a:schemeClr val="dk1"/>
                </a:solidFill>
                <a:latin typeface="Poppins"/>
                <a:ea typeface="Poppins"/>
                <a:cs typeface="Poppins"/>
                <a:sym typeface="Poppins"/>
              </a:rPr>
              <a:t>Social </a:t>
            </a:r>
            <a:r>
              <a:rPr lang="en-US" sz="1800" b="1" i="0" u="none" strike="noStrike" cap="none">
                <a:solidFill>
                  <a:schemeClr val="dk1"/>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rPr>
              <a:t>Business Model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US" sz="1800" b="0" i="0" u="none" strike="noStrike" cap="none">
                <a:solidFill>
                  <a:schemeClr val="dk1"/>
                </a:solidFill>
                <a:latin typeface="Poppins"/>
                <a:ea typeface="Poppins"/>
                <a:cs typeface="Poppins"/>
                <a:sym typeface="Poppins"/>
              </a:rPr>
              <a:t>2.1.1: Introduction to Business Model Canvas (BMC)</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US" sz="1800" b="0" i="0" u="none" strike="noStrike" cap="none">
                <a:solidFill>
                  <a:schemeClr val="dk1"/>
                </a:solidFill>
                <a:latin typeface="Poppins"/>
                <a:ea typeface="Poppins"/>
                <a:cs typeface="Poppins"/>
                <a:sym typeface="Poppins"/>
              </a:rPr>
              <a:t>2.1.2: Mission Alignment</a:t>
            </a:r>
            <a:endParaRPr sz="1800" b="0" i="0" u="none" strike="noStrike" cap="none">
              <a:solidFill>
                <a:schemeClr val="dk1"/>
              </a:solidFill>
              <a:latin typeface="Poppins"/>
              <a:ea typeface="Poppins"/>
              <a:cs typeface="Poppins"/>
              <a:sym typeface="Poppins"/>
            </a:endParaRPr>
          </a:p>
          <a:p>
            <a:pPr marL="0" marR="0" lvl="0" indent="0" algn="l" rtl="0">
              <a:lnSpc>
                <a:spcPct val="150000"/>
              </a:lnSpc>
              <a:spcBef>
                <a:spcPts val="0"/>
              </a:spcBef>
              <a:spcAft>
                <a:spcPts val="0"/>
              </a:spcAft>
              <a:buClr>
                <a:srgbClr val="000000"/>
              </a:buClr>
              <a:buSzPts val="1800"/>
              <a:buFont typeface="Arial"/>
              <a:buNone/>
            </a:pPr>
            <a:r>
              <a:rPr lang="en-US" sz="1800" b="0" i="0" u="none" strike="noStrike" cap="none">
                <a:solidFill>
                  <a:schemeClr val="dk1"/>
                </a:solidFill>
                <a:latin typeface="Poppins"/>
                <a:ea typeface="Poppins"/>
                <a:cs typeface="Poppins"/>
                <a:sym typeface="Poppins"/>
              </a:rPr>
              <a:t>2.1.3: Lean Startup and Early-Stage Validation</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US" sz="1800" b="0" i="0" u="none" strike="noStrike" cap="none">
                <a:solidFill>
                  <a:schemeClr val="dk1"/>
                </a:solidFill>
                <a:latin typeface="Poppins"/>
                <a:ea typeface="Poppins"/>
                <a:cs typeface="Poppins"/>
                <a:sym typeface="Poppins"/>
              </a:rPr>
              <a:t>2.1.4: Models for Social Impact and Scale</a:t>
            </a:r>
            <a:endParaRPr sz="1800" b="0" i="0" u="none" strike="noStrike" cap="none">
              <a:solidFill>
                <a:schemeClr val="dk1"/>
              </a:solidFill>
              <a:latin typeface="Poppins"/>
              <a:ea typeface="Poppins"/>
              <a:cs typeface="Poppins"/>
              <a:sym typeface="Poppins"/>
            </a:endParaRPr>
          </a:p>
        </p:txBody>
      </p:sp>
      <p:sp>
        <p:nvSpPr>
          <p:cNvPr id="137" name="Google Shape;137;p2"/>
          <p:cNvSpPr txBox="1"/>
          <p:nvPr/>
        </p:nvSpPr>
        <p:spPr>
          <a:xfrm>
            <a:off x="6280220" y="2692120"/>
            <a:ext cx="5275500" cy="3001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Poppins"/>
                <a:ea typeface="Poppins"/>
                <a:cs typeface="Poppins"/>
                <a:sym typeface="Poppins"/>
              </a:rPr>
              <a:t>Unit 2.2</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oppins"/>
              <a:ea typeface="Poppins"/>
              <a:cs typeface="Poppins"/>
              <a:sym typeface="Poppins"/>
            </a:endParaRPr>
          </a:p>
          <a:p>
            <a:pPr marL="0" marR="0" lvl="0" indent="0" algn="l" rtl="0">
              <a:lnSpc>
                <a:spcPct val="150000"/>
              </a:lnSpc>
              <a:spcBef>
                <a:spcPts val="0"/>
              </a:spcBef>
              <a:spcAft>
                <a:spcPts val="0"/>
              </a:spcAft>
              <a:buClr>
                <a:srgbClr val="000000"/>
              </a:buClr>
              <a:buSzPts val="1800"/>
              <a:buFont typeface="Arial"/>
              <a:buNone/>
            </a:pPr>
            <a:r>
              <a:rPr lang="en-US" sz="1800" b="1" i="0" u="none" strike="noStrike" cap="none">
                <a:solidFill>
                  <a:schemeClr val="dk1"/>
                </a:solidFill>
                <a:latin typeface="Poppins"/>
                <a:ea typeface="Poppins"/>
                <a:cs typeface="Poppins"/>
                <a:sym typeface="Poppins"/>
              </a:rPr>
              <a:t>Financial Planning and Resource Mobilisation</a:t>
            </a:r>
            <a:endParaRPr sz="1800" b="1" i="0" u="none" strike="noStrike" cap="none">
              <a:solidFill>
                <a:schemeClr val="dk1"/>
              </a:solidFill>
              <a:latin typeface="Poppins"/>
              <a:ea typeface="Poppins"/>
              <a:cs typeface="Poppins"/>
              <a:sym typeface="Poppins"/>
            </a:endParaRPr>
          </a:p>
          <a:p>
            <a:pPr marL="0" marR="0" lvl="0" indent="0" algn="l" rtl="0">
              <a:lnSpc>
                <a:spcPct val="150000"/>
              </a:lnSpc>
              <a:spcBef>
                <a:spcPts val="0"/>
              </a:spcBef>
              <a:spcAft>
                <a:spcPts val="0"/>
              </a:spcAft>
              <a:buClr>
                <a:srgbClr val="000000"/>
              </a:buClr>
              <a:buSzPts val="1800"/>
              <a:buFont typeface="Arial"/>
              <a:buNone/>
            </a:pPr>
            <a:r>
              <a:rPr lang="en-US" sz="1800" b="0" i="0" u="none" strike="noStrike" cap="none">
                <a:solidFill>
                  <a:schemeClr val="dk1"/>
                </a:solidFill>
                <a:latin typeface="Poppins"/>
                <a:ea typeface="Poppins"/>
                <a:cs typeface="Poppins"/>
                <a:sym typeface="Poppins"/>
              </a:rPr>
              <a:t>2.2.1: Revenue Models for Social Enterprises</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US" sz="1800" b="0" i="0" u="none" strike="noStrike" cap="none">
                <a:solidFill>
                  <a:schemeClr val="dk1"/>
                </a:solidFill>
                <a:latin typeface="Poppins"/>
                <a:ea typeface="Poppins"/>
                <a:cs typeface="Poppins"/>
                <a:sym typeface="Poppins"/>
              </a:rPr>
              <a:t>2.2.2: Fundraising Strategies</a:t>
            </a:r>
            <a:endParaRPr sz="1800" b="0" i="0" u="none" strike="noStrike" cap="none">
              <a:solidFill>
                <a:schemeClr val="dk1"/>
              </a:solidFill>
              <a:latin typeface="Poppins"/>
              <a:ea typeface="Poppins"/>
              <a:cs typeface="Poppins"/>
              <a:sym typeface="Poppins"/>
            </a:endParaRPr>
          </a:p>
          <a:p>
            <a:pPr marL="0" marR="0" lvl="0" indent="0" algn="l" rtl="0">
              <a:lnSpc>
                <a:spcPct val="150000"/>
              </a:lnSpc>
              <a:spcBef>
                <a:spcPts val="0"/>
              </a:spcBef>
              <a:spcAft>
                <a:spcPts val="0"/>
              </a:spcAft>
              <a:buClr>
                <a:srgbClr val="000000"/>
              </a:buClr>
              <a:buSzPts val="1800"/>
              <a:buFont typeface="Arial"/>
              <a:buNone/>
            </a:pPr>
            <a:r>
              <a:rPr lang="en-US" sz="1800" b="0" i="0" u="none" strike="noStrike" cap="none">
                <a:solidFill>
                  <a:schemeClr val="dk1"/>
                </a:solidFill>
                <a:latin typeface="Poppins"/>
                <a:ea typeface="Poppins"/>
                <a:cs typeface="Poppins"/>
                <a:sym typeface="Poppins"/>
              </a:rPr>
              <a:t>2.2.3: Basics of Budgeting and Costing</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800"/>
              <a:buFont typeface="Arial"/>
              <a:buNone/>
            </a:pPr>
            <a:r>
              <a:rPr lang="en-US" sz="1800" b="0" i="0" u="none" strike="noStrike" cap="none">
                <a:solidFill>
                  <a:schemeClr val="dk1"/>
                </a:solidFill>
                <a:latin typeface="Poppins"/>
                <a:ea typeface="Poppins"/>
                <a:cs typeface="Poppins"/>
                <a:sym typeface="Poppins"/>
              </a:rPr>
              <a:t>2.2.4: Innovative Finance Models</a:t>
            </a:r>
            <a:endParaRPr sz="1800" b="0" i="0" u="none" strike="noStrike" cap="none">
              <a:solidFill>
                <a:schemeClr val="dk1"/>
              </a:solidFill>
              <a:latin typeface="Poppins"/>
              <a:ea typeface="Poppins"/>
              <a:cs typeface="Poppins"/>
              <a:sym typeface="Poppins"/>
            </a:endParaRPr>
          </a:p>
        </p:txBody>
      </p:sp>
      <p:sp>
        <p:nvSpPr>
          <p:cNvPr id="138" name="Google Shape;138;p2"/>
          <p:cNvSpPr txBox="1"/>
          <p:nvPr/>
        </p:nvSpPr>
        <p:spPr>
          <a:xfrm>
            <a:off x="1050610" y="6166884"/>
            <a:ext cx="504539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Twentieth Century"/>
                <a:ea typeface="Twentieth Century"/>
                <a:cs typeface="Twentieth Century"/>
                <a:sym typeface="Twentieth Century"/>
              </a:rPr>
              <a:t>Click on each icon to know more!</a:t>
            </a:r>
            <a:endParaRPr sz="1400" b="0" i="0" u="none" strike="noStrike" cap="none">
              <a:solidFill>
                <a:srgbClr val="FF0000"/>
              </a:solidFill>
              <a:latin typeface="Arial"/>
              <a:ea typeface="Arial"/>
              <a:cs typeface="Arial"/>
              <a:sym typeface="Arial"/>
            </a:endParaRPr>
          </a:p>
        </p:txBody>
      </p:sp>
      <p:pic>
        <p:nvPicPr>
          <p:cNvPr id="139" name="Google Shape;139;p2"/>
          <p:cNvPicPr preferRelativeResize="0"/>
          <p:nvPr/>
        </p:nvPicPr>
        <p:blipFill rotWithShape="1">
          <a:blip r:embed="rId4">
            <a:alphaModFix/>
          </a:blip>
          <a:srcRect/>
          <a:stretch/>
        </p:blipFill>
        <p:spPr>
          <a:xfrm>
            <a:off x="2451798" y="863320"/>
            <a:ext cx="1457011" cy="1457011"/>
          </a:xfrm>
          <a:prstGeom prst="rect">
            <a:avLst/>
          </a:prstGeom>
          <a:noFill/>
          <a:ln>
            <a:noFill/>
          </a:ln>
        </p:spPr>
      </p:pic>
      <p:sp>
        <p:nvSpPr>
          <p:cNvPr id="140" name="Google Shape;140;p2"/>
          <p:cNvSpPr txBox="1"/>
          <p:nvPr/>
        </p:nvSpPr>
        <p:spPr>
          <a:xfrm>
            <a:off x="705897" y="2077442"/>
            <a:ext cx="3423975" cy="5078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F0000"/>
                </a:solidFill>
                <a:highlight>
                  <a:srgbClr val="FFFF00"/>
                </a:highlight>
                <a:latin typeface="Arial"/>
                <a:ea typeface="Arial"/>
                <a:cs typeface="Arial"/>
                <a:sym typeface="Arial"/>
              </a:rPr>
              <a:t>https://www.flaticon.com/free-icon/workflow_6159792?term=business+model&amp;page=1&amp;position=50&amp;origin=search&amp;related_id=6159792</a:t>
            </a:r>
            <a:endParaRPr sz="1400" b="0" i="0" u="none" strike="noStrike" cap="none">
              <a:solidFill>
                <a:srgbClr val="000000"/>
              </a:solidFill>
              <a:latin typeface="Arial"/>
              <a:ea typeface="Arial"/>
              <a:cs typeface="Arial"/>
              <a:sym typeface="Arial"/>
            </a:endParaRPr>
          </a:p>
        </p:txBody>
      </p:sp>
      <p:pic>
        <p:nvPicPr>
          <p:cNvPr id="141" name="Google Shape;141;p2"/>
          <p:cNvPicPr preferRelativeResize="0"/>
          <p:nvPr/>
        </p:nvPicPr>
        <p:blipFill rotWithShape="1">
          <a:blip r:embed="rId5">
            <a:alphaModFix/>
          </a:blip>
          <a:srcRect/>
          <a:stretch/>
        </p:blipFill>
        <p:spPr>
          <a:xfrm>
            <a:off x="8189407" y="1003999"/>
            <a:ext cx="1446962" cy="1446962"/>
          </a:xfrm>
          <a:prstGeom prst="rect">
            <a:avLst/>
          </a:prstGeom>
          <a:noFill/>
          <a:ln>
            <a:noFill/>
          </a:ln>
        </p:spPr>
      </p:pic>
      <p:sp>
        <p:nvSpPr>
          <p:cNvPr id="142" name="Google Shape;142;p2"/>
          <p:cNvSpPr txBox="1"/>
          <p:nvPr/>
        </p:nvSpPr>
        <p:spPr>
          <a:xfrm>
            <a:off x="7016262" y="2017152"/>
            <a:ext cx="3393831" cy="5078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F0000"/>
                </a:solidFill>
                <a:highlight>
                  <a:srgbClr val="FFFF00"/>
                </a:highlight>
                <a:latin typeface="Arial"/>
                <a:ea typeface="Arial"/>
                <a:cs typeface="Arial"/>
                <a:sym typeface="Arial"/>
              </a:rPr>
              <a:t>https://www.flaticon.com/free-icon/accounting_9428409?term=financial+planning&amp;page=1&amp;position=44&amp;origin=search&amp;related_id=9428409</a:t>
            </a:r>
            <a:endParaRPr sz="1400" b="0" i="0" u="none" strike="noStrike" cap="none">
              <a:solidFill>
                <a:srgbClr val="000000"/>
              </a:solidFill>
              <a:latin typeface="Arial"/>
              <a:ea typeface="Arial"/>
              <a:cs typeface="Arial"/>
              <a:sym typeface="Arial"/>
            </a:endParaRPr>
          </a:p>
        </p:txBody>
      </p:sp>
      <p:sp>
        <p:nvSpPr>
          <p:cNvPr id="143" name="Google Shape;143;p2"/>
          <p:cNvSpPr txBox="1"/>
          <p:nvPr/>
        </p:nvSpPr>
        <p:spPr>
          <a:xfrm>
            <a:off x="4259999" y="359275"/>
            <a:ext cx="3672000" cy="369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Poppins"/>
                <a:ea typeface="Poppins"/>
                <a:cs typeface="Poppins"/>
                <a:sym typeface="Poppins"/>
              </a:rPr>
              <a:t>Module Outline </a:t>
            </a:r>
            <a:endParaRPr sz="1800" b="1" i="0" u="none" strike="noStrike" cap="none">
              <a:solidFill>
                <a:schemeClr val="dk1"/>
              </a:solidFill>
              <a:latin typeface="Poppins"/>
              <a:ea typeface="Poppins"/>
              <a:cs typeface="Poppins"/>
              <a:sym typeface="Poppins"/>
            </a:endParaRPr>
          </a:p>
        </p:txBody>
      </p:sp>
      <p:sp>
        <p:nvSpPr>
          <p:cNvPr id="144" name="Google Shape;144;p2"/>
          <p:cNvSpPr txBox="1"/>
          <p:nvPr/>
        </p:nvSpPr>
        <p:spPr>
          <a:xfrm>
            <a:off x="633900" y="1205050"/>
            <a:ext cx="5959200" cy="369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Poppins"/>
                <a:ea typeface="Poppins"/>
                <a:cs typeface="Poppins"/>
                <a:sym typeface="Poppins"/>
              </a:rPr>
              <a:t>This Module comprises these units:</a:t>
            </a:r>
            <a:endParaRPr sz="1800" b="0" i="0" u="none" strike="noStrike" cap="none">
              <a:solidFill>
                <a:srgbClr val="000000"/>
              </a:solidFill>
              <a:latin typeface="Calibri"/>
              <a:ea typeface="Calibri"/>
              <a:cs typeface="Calibri"/>
              <a:sym typeface="Calibri"/>
            </a:endParaRP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9"/>
          <p:cNvSpPr txBox="1"/>
          <p:nvPr/>
        </p:nvSpPr>
        <p:spPr>
          <a:xfrm>
            <a:off x="813089" y="172182"/>
            <a:ext cx="6094200" cy="4617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Activity Time!</a:t>
            </a:r>
            <a:endParaRPr sz="2400" b="0" i="0" u="none" strike="noStrike" cap="none">
              <a:solidFill>
                <a:schemeClr val="dk1"/>
              </a:solidFill>
              <a:latin typeface="Poppins"/>
              <a:ea typeface="Poppins"/>
              <a:cs typeface="Poppins"/>
              <a:sym typeface="Poppins"/>
            </a:endParaRPr>
          </a:p>
        </p:txBody>
      </p:sp>
      <p:sp>
        <p:nvSpPr>
          <p:cNvPr id="641" name="Google Shape;641;p9"/>
          <p:cNvSpPr txBox="1"/>
          <p:nvPr/>
        </p:nvSpPr>
        <p:spPr>
          <a:xfrm>
            <a:off x="1195859" y="3942864"/>
            <a:ext cx="9983066" cy="388656"/>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Clr>
                <a:srgbClr val="000000"/>
              </a:buClr>
              <a:buSzPts val="1800"/>
              <a:buFont typeface="Arial"/>
              <a:buNone/>
            </a:pPr>
            <a:r>
              <a:rPr lang="en-US" sz="1800" b="0" i="0" u="none" strike="noStrike" cap="none">
                <a:solidFill>
                  <a:srgbClr val="000000"/>
                </a:solidFill>
                <a:highlight>
                  <a:srgbClr val="FFFF00"/>
                </a:highlight>
                <a:latin typeface="Poppins"/>
                <a:ea typeface="Poppins"/>
                <a:cs typeface="Poppins"/>
                <a:sym typeface="Poppins"/>
              </a:rPr>
              <a:t>Embed the PDF </a:t>
            </a:r>
            <a:r>
              <a:rPr lang="en-US" sz="1800" b="0" i="0" u="none" strike="noStrike" cap="none">
                <a:solidFill>
                  <a:srgbClr val="FF0000"/>
                </a:solidFill>
                <a:highlight>
                  <a:srgbClr val="FFFF00"/>
                </a:highlight>
                <a:latin typeface="Poppins"/>
                <a:ea typeface="Poppins"/>
                <a:cs typeface="Poppins"/>
                <a:sym typeface="Poppins"/>
              </a:rPr>
              <a:t>‘Design an MVP Activity’ </a:t>
            </a:r>
            <a:r>
              <a:rPr lang="en-US" sz="1800" b="0" i="0" u="none" strike="noStrike" cap="none">
                <a:solidFill>
                  <a:srgbClr val="000000"/>
                </a:solidFill>
                <a:highlight>
                  <a:srgbClr val="FFFF00"/>
                </a:highlight>
                <a:latin typeface="Poppins"/>
                <a:ea typeface="Poppins"/>
                <a:cs typeface="Poppins"/>
                <a:sym typeface="Poppins"/>
              </a:rPr>
              <a:t>here.</a:t>
            </a:r>
            <a:endParaRPr sz="1800" b="0" i="0" u="none" strike="noStrike" cap="none">
              <a:solidFill>
                <a:schemeClr val="dk1"/>
              </a:solidFill>
              <a:highlight>
                <a:srgbClr val="FFFF00"/>
              </a:highlight>
              <a:latin typeface="Poppins"/>
              <a:ea typeface="Poppins"/>
              <a:cs typeface="Poppins"/>
              <a:sym typeface="Poppins"/>
            </a:endParaRPr>
          </a:p>
        </p:txBody>
      </p:sp>
      <p:sp>
        <p:nvSpPr>
          <p:cNvPr id="642" name="Google Shape;642;p9"/>
          <p:cNvSpPr txBox="1"/>
          <p:nvPr/>
        </p:nvSpPr>
        <p:spPr>
          <a:xfrm>
            <a:off x="888025" y="937150"/>
            <a:ext cx="94968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highlight>
                  <a:schemeClr val="lt1"/>
                </a:highlight>
                <a:latin typeface="Poppins"/>
                <a:ea typeface="Poppins"/>
                <a:cs typeface="Poppins"/>
                <a:sym typeface="Poppins"/>
              </a:rPr>
              <a:t>Apply your learning in this unit and complete the practical work.</a:t>
            </a:r>
            <a:endParaRPr sz="2000" b="0" i="0" u="none" strike="noStrike" cap="none">
              <a:solidFill>
                <a:schemeClr val="dk1"/>
              </a:solidFill>
              <a:highlight>
                <a:schemeClr val="lt1"/>
              </a:highlight>
              <a:latin typeface="Poppins"/>
              <a:ea typeface="Poppins"/>
              <a:cs typeface="Poppins"/>
              <a:sym typeface="Poppins"/>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highlight>
                <a:schemeClr val="lt1"/>
              </a:highlight>
              <a:latin typeface="Poppins"/>
              <a:ea typeface="Poppins"/>
              <a:cs typeface="Poppins"/>
              <a:sym typeface="Poppins"/>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highlight>
                  <a:schemeClr val="lt1"/>
                </a:highlight>
                <a:latin typeface="Poppins"/>
                <a:ea typeface="Poppins"/>
                <a:cs typeface="Poppins"/>
                <a:sym typeface="Poppins"/>
              </a:rPr>
              <a:t>Click on the button below.</a:t>
            </a:r>
            <a:endParaRPr sz="2000" b="0" i="0" u="none" strike="noStrike" cap="none">
              <a:solidFill>
                <a:schemeClr val="dk1"/>
              </a:solidFill>
              <a:highlight>
                <a:schemeClr val="lt1"/>
              </a:highlight>
              <a:latin typeface="Poppins"/>
              <a:ea typeface="Poppins"/>
              <a:cs typeface="Poppins"/>
              <a:sym typeface="Poppins"/>
            </a:endParaRP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10"/>
          <p:cNvSpPr txBox="1"/>
          <p:nvPr/>
        </p:nvSpPr>
        <p:spPr>
          <a:xfrm>
            <a:off x="490972" y="438787"/>
            <a:ext cx="1055216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Unit 2.2</a:t>
            </a:r>
            <a:r>
              <a:rPr lang="en-US" sz="2400" b="0" i="0" u="none" strike="noStrike" cap="none">
                <a:solidFill>
                  <a:schemeClr val="dk1"/>
                </a:solidFill>
                <a:latin typeface="Poppins"/>
                <a:ea typeface="Poppins"/>
                <a:cs typeface="Poppins"/>
                <a:sym typeface="Poppins"/>
              </a:rPr>
              <a:t>: </a:t>
            </a:r>
            <a:r>
              <a:rPr lang="en-US" sz="2400" b="1" i="0" u="none" strike="noStrike" cap="none">
                <a:solidFill>
                  <a:schemeClr val="dk1"/>
                </a:solidFill>
                <a:latin typeface="Poppins"/>
                <a:ea typeface="Poppins"/>
                <a:cs typeface="Poppins"/>
                <a:sym typeface="Poppins"/>
              </a:rPr>
              <a:t>Financial Planning and Resource Mobilisation</a:t>
            </a:r>
            <a:endParaRPr sz="2400" b="0" i="0" u="none" strike="noStrike" cap="none">
              <a:solidFill>
                <a:schemeClr val="dk1"/>
              </a:solidFill>
              <a:latin typeface="Poppins"/>
              <a:ea typeface="Poppins"/>
              <a:cs typeface="Poppins"/>
              <a:sym typeface="Poppins"/>
            </a:endParaRPr>
          </a:p>
        </p:txBody>
      </p:sp>
      <p:pic>
        <p:nvPicPr>
          <p:cNvPr id="649" name="Google Shape;649;p10" descr="Classroom"/>
          <p:cNvPicPr preferRelativeResize="0"/>
          <p:nvPr/>
        </p:nvPicPr>
        <p:blipFill rotWithShape="1">
          <a:blip r:embed="rId4">
            <a:alphaModFix/>
          </a:blip>
          <a:srcRect/>
          <a:stretch/>
        </p:blipFill>
        <p:spPr>
          <a:xfrm>
            <a:off x="602930" y="1162861"/>
            <a:ext cx="914400" cy="914400"/>
          </a:xfrm>
          <a:prstGeom prst="rect">
            <a:avLst/>
          </a:prstGeom>
          <a:noFill/>
          <a:ln>
            <a:noFill/>
          </a:ln>
        </p:spPr>
      </p:pic>
      <p:sp>
        <p:nvSpPr>
          <p:cNvPr id="650" name="Google Shape;650;p10"/>
          <p:cNvSpPr txBox="1"/>
          <p:nvPr/>
        </p:nvSpPr>
        <p:spPr>
          <a:xfrm>
            <a:off x="1717100" y="1620061"/>
            <a:ext cx="6094268" cy="37927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000000"/>
              </a:buClr>
              <a:buSzPts val="1800"/>
              <a:buFont typeface="Arial"/>
              <a:buNone/>
            </a:pPr>
            <a:r>
              <a:rPr lang="en-US" sz="1800" b="1" i="0" u="none" strike="noStrike" cap="none">
                <a:solidFill>
                  <a:srgbClr val="000000"/>
                </a:solidFill>
                <a:latin typeface="Poppins"/>
                <a:ea typeface="Poppins"/>
                <a:cs typeface="Poppins"/>
                <a:sym typeface="Poppins"/>
              </a:rPr>
              <a:t>Key Learning Outcomes</a:t>
            </a:r>
            <a:endParaRPr sz="1800" b="0" i="0" u="none" strike="noStrike" cap="none">
              <a:solidFill>
                <a:schemeClr val="dk1"/>
              </a:solidFill>
              <a:latin typeface="Poppins"/>
              <a:ea typeface="Poppins"/>
              <a:cs typeface="Poppins"/>
              <a:sym typeface="Poppins"/>
            </a:endParaRPr>
          </a:p>
        </p:txBody>
      </p:sp>
      <p:sp>
        <p:nvSpPr>
          <p:cNvPr id="651" name="Google Shape;651;p10"/>
          <p:cNvSpPr txBox="1"/>
          <p:nvPr/>
        </p:nvSpPr>
        <p:spPr>
          <a:xfrm>
            <a:off x="1717100" y="2169099"/>
            <a:ext cx="9806421" cy="275956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000000"/>
              </a:buClr>
              <a:buSzPts val="1800"/>
              <a:buFont typeface="Arial"/>
              <a:buNone/>
            </a:pPr>
            <a:r>
              <a:rPr lang="en-US" sz="1800" b="1" i="0" u="none" strike="noStrike" cap="none">
                <a:solidFill>
                  <a:schemeClr val="dk1"/>
                </a:solidFill>
                <a:latin typeface="Poppins"/>
                <a:ea typeface="Poppins"/>
                <a:cs typeface="Poppins"/>
                <a:sym typeface="Poppins"/>
              </a:rPr>
              <a:t>At the end of this Unit, you should be able to:</a:t>
            </a:r>
            <a:endParaRPr sz="1400" b="0" i="0" u="none" strike="noStrike" cap="none">
              <a:solidFill>
                <a:schemeClr val="dk1"/>
              </a:solidFill>
              <a:latin typeface="Arial"/>
              <a:ea typeface="Arial"/>
              <a:cs typeface="Arial"/>
              <a:sym typeface="Arial"/>
            </a:endParaRPr>
          </a:p>
          <a:p>
            <a:pPr marL="0" marR="0" lvl="0" indent="0" algn="l" rtl="0">
              <a:lnSpc>
                <a:spcPct val="107000"/>
              </a:lnSpc>
              <a:spcBef>
                <a:spcPts val="0"/>
              </a:spcBef>
              <a:spcAft>
                <a:spcPts val="0"/>
              </a:spcAft>
              <a:buClr>
                <a:srgbClr val="000000"/>
              </a:buClr>
              <a:buSzPts val="1800"/>
              <a:buFont typeface="Arial"/>
              <a:buNone/>
            </a:pPr>
            <a:endParaRPr sz="1800" b="1" i="0" u="none" strike="noStrike" cap="none">
              <a:solidFill>
                <a:schemeClr val="dk1"/>
              </a:solidFill>
              <a:latin typeface="Poppins"/>
              <a:ea typeface="Poppins"/>
              <a:cs typeface="Poppins"/>
              <a:sym typeface="Poppins"/>
            </a:endParaRPr>
          </a:p>
          <a:p>
            <a:pPr marL="285750" marR="0" lvl="0" indent="-285750" algn="l" rtl="0">
              <a:lnSpc>
                <a:spcPct val="107000"/>
              </a:lnSpc>
              <a:spcBef>
                <a:spcPts val="0"/>
              </a:spcBef>
              <a:spcAft>
                <a:spcPts val="0"/>
              </a:spcAft>
              <a:buClr>
                <a:srgbClr val="000000"/>
              </a:buClr>
              <a:buSzPts val="1800"/>
              <a:buFont typeface="Arial"/>
              <a:buChar char="•"/>
            </a:pPr>
            <a:r>
              <a:rPr lang="en-US" sz="1800" b="0" i="0" u="none" strike="noStrike" cap="none">
                <a:solidFill>
                  <a:schemeClr val="dk1"/>
                </a:solidFill>
                <a:latin typeface="Poppins"/>
                <a:ea typeface="Poppins"/>
                <a:cs typeface="Poppins"/>
                <a:sym typeface="Poppins"/>
              </a:rPr>
              <a:t>Compare different revenue models used by social enterprises to sustain impact.</a:t>
            </a:r>
            <a:endParaRPr sz="1400" b="0" i="0" u="none" strike="noStrike" cap="none">
              <a:solidFill>
                <a:srgbClr val="000000"/>
              </a:solidFill>
              <a:latin typeface="Arial"/>
              <a:ea typeface="Arial"/>
              <a:cs typeface="Arial"/>
              <a:sym typeface="Arial"/>
            </a:endParaRPr>
          </a:p>
          <a:p>
            <a:pPr marL="285750" marR="0" lvl="0" indent="-285750" algn="l" rtl="0">
              <a:lnSpc>
                <a:spcPct val="107000"/>
              </a:lnSpc>
              <a:spcBef>
                <a:spcPts val="0"/>
              </a:spcBef>
              <a:spcAft>
                <a:spcPts val="0"/>
              </a:spcAft>
              <a:buClr>
                <a:srgbClr val="000000"/>
              </a:buClr>
              <a:buSzPts val="1800"/>
              <a:buFont typeface="Arial"/>
              <a:buChar char="•"/>
            </a:pPr>
            <a:r>
              <a:rPr lang="en-US" sz="1800" b="0" i="0" u="none" strike="noStrike" cap="none">
                <a:solidFill>
                  <a:schemeClr val="dk1"/>
                </a:solidFill>
                <a:latin typeface="Poppins"/>
                <a:ea typeface="Poppins"/>
                <a:cs typeface="Poppins"/>
                <a:sym typeface="Poppins"/>
              </a:rPr>
              <a:t>Identify key fundraising channels available to early-stage social enterprises.</a:t>
            </a:r>
            <a:endParaRPr sz="1400" b="0" i="0" u="none" strike="noStrike" cap="none">
              <a:solidFill>
                <a:srgbClr val="000000"/>
              </a:solidFill>
              <a:latin typeface="Arial"/>
              <a:ea typeface="Arial"/>
              <a:cs typeface="Arial"/>
              <a:sym typeface="Arial"/>
            </a:endParaRPr>
          </a:p>
          <a:p>
            <a:pPr marL="285750" marR="0" lvl="0" indent="-285750" algn="l" rtl="0">
              <a:lnSpc>
                <a:spcPct val="107000"/>
              </a:lnSpc>
              <a:spcBef>
                <a:spcPts val="0"/>
              </a:spcBef>
              <a:spcAft>
                <a:spcPts val="0"/>
              </a:spcAft>
              <a:buClr>
                <a:srgbClr val="000000"/>
              </a:buClr>
              <a:buSzPts val="1800"/>
              <a:buFont typeface="Arial"/>
              <a:buChar char="•"/>
            </a:pPr>
            <a:r>
              <a:rPr lang="en-US" sz="1800" b="0" i="0" u="none" strike="noStrike" cap="none">
                <a:solidFill>
                  <a:schemeClr val="dk1"/>
                </a:solidFill>
                <a:latin typeface="Poppins"/>
                <a:ea typeface="Poppins"/>
                <a:cs typeface="Poppins"/>
                <a:sym typeface="Poppins"/>
              </a:rPr>
              <a:t>Identify key elements of startup budgeting and cost estimation.</a:t>
            </a:r>
            <a:endParaRPr sz="1400" b="0" i="0" u="none" strike="noStrike" cap="none">
              <a:solidFill>
                <a:srgbClr val="000000"/>
              </a:solidFill>
              <a:latin typeface="Arial"/>
              <a:ea typeface="Arial"/>
              <a:cs typeface="Arial"/>
              <a:sym typeface="Arial"/>
            </a:endParaRPr>
          </a:p>
          <a:p>
            <a:pPr marL="285750" marR="0" lvl="0" indent="-285750" algn="l" rtl="0">
              <a:lnSpc>
                <a:spcPct val="107000"/>
              </a:lnSpc>
              <a:spcBef>
                <a:spcPts val="0"/>
              </a:spcBef>
              <a:spcAft>
                <a:spcPts val="0"/>
              </a:spcAft>
              <a:buClr>
                <a:srgbClr val="000000"/>
              </a:buClr>
              <a:buSzPts val="1800"/>
              <a:buFont typeface="Arial"/>
              <a:buChar char="•"/>
            </a:pPr>
            <a:r>
              <a:rPr lang="en-US" sz="1800" b="0" i="0" u="none" strike="noStrike" cap="none">
                <a:solidFill>
                  <a:schemeClr val="dk1"/>
                </a:solidFill>
                <a:latin typeface="Poppins"/>
                <a:ea typeface="Poppins"/>
                <a:cs typeface="Poppins"/>
                <a:sym typeface="Poppins"/>
              </a:rPr>
              <a:t>Evaluate the structure, benefits, and risks of innovative finance models in social enterprise contexts.</a:t>
            </a:r>
            <a:endParaRPr sz="1400" b="0" i="0" u="none" strike="noStrike" cap="none">
              <a:solidFill>
                <a:srgbClr val="000000"/>
              </a:solidFill>
              <a:latin typeface="Arial"/>
              <a:ea typeface="Arial"/>
              <a:cs typeface="Arial"/>
              <a:sym typeface="Arial"/>
            </a:endParaRPr>
          </a:p>
          <a:p>
            <a:pPr marL="285750" marR="0" lvl="0" indent="-285750" algn="l" rtl="0">
              <a:lnSpc>
                <a:spcPct val="107000"/>
              </a:lnSpc>
              <a:spcBef>
                <a:spcPts val="0"/>
              </a:spcBef>
              <a:spcAft>
                <a:spcPts val="0"/>
              </a:spcAft>
              <a:buClr>
                <a:srgbClr val="000000"/>
              </a:buClr>
              <a:buSzPts val="1800"/>
              <a:buFont typeface="Arial"/>
              <a:buChar char="•"/>
            </a:pPr>
            <a:r>
              <a:rPr lang="en-US" sz="1800" b="0" i="0" u="none" strike="noStrike" cap="none">
                <a:solidFill>
                  <a:schemeClr val="dk1"/>
                </a:solidFill>
                <a:latin typeface="Poppins"/>
                <a:ea typeface="Poppins"/>
                <a:cs typeface="Poppins"/>
                <a:sym typeface="Poppins"/>
              </a:rPr>
              <a:t>Create a simple budget plan using a spreadsheet to track projected income and expenses.</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11"/>
          <p:cNvSpPr txBox="1"/>
          <p:nvPr/>
        </p:nvSpPr>
        <p:spPr>
          <a:xfrm>
            <a:off x="655647" y="938162"/>
            <a:ext cx="105522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Financial Planning and Resource Mobilisation</a:t>
            </a:r>
            <a:endParaRPr sz="2400" b="0" i="0" u="none" strike="noStrike" cap="none">
              <a:solidFill>
                <a:schemeClr val="dk1"/>
              </a:solidFill>
              <a:latin typeface="Poppins"/>
              <a:ea typeface="Poppins"/>
              <a:cs typeface="Poppins"/>
              <a:sym typeface="Poppins"/>
            </a:endParaRPr>
          </a:p>
        </p:txBody>
      </p:sp>
      <p:sp>
        <p:nvSpPr>
          <p:cNvPr id="657" name="Google Shape;657;p11"/>
          <p:cNvSpPr txBox="1"/>
          <p:nvPr/>
        </p:nvSpPr>
        <p:spPr>
          <a:xfrm>
            <a:off x="655655" y="1399774"/>
            <a:ext cx="5825400" cy="3417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Just like a tree needs both strong roots and regular care to grow, a social enterprise needs solid financial planning and smart resource mobilisation to thrive. </a:t>
            </a: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This section helps you think ahead:</a:t>
            </a: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a:ea typeface="Poppins"/>
              <a:cs typeface="Poppins"/>
              <a:sym typeface="Poppins"/>
            </a:endParaRPr>
          </a:p>
          <a:p>
            <a:pPr marL="457200" marR="0" lvl="0" indent="-342900" algn="l" rtl="0">
              <a:lnSpc>
                <a:spcPct val="100000"/>
              </a:lnSpc>
              <a:spcBef>
                <a:spcPts val="0"/>
              </a:spcBef>
              <a:spcAft>
                <a:spcPts val="0"/>
              </a:spcAft>
              <a:buClr>
                <a:srgbClr val="000000"/>
              </a:buClr>
              <a:buSzPts val="1800"/>
              <a:buFont typeface="Poppins"/>
              <a:buChar char="●"/>
            </a:pPr>
            <a:r>
              <a:rPr lang="en-US" sz="1800" b="0" i="0" u="none" strike="noStrike" cap="none">
                <a:solidFill>
                  <a:srgbClr val="000000"/>
                </a:solidFill>
                <a:latin typeface="Poppins"/>
                <a:ea typeface="Poppins"/>
                <a:cs typeface="Poppins"/>
                <a:sym typeface="Poppins"/>
              </a:rPr>
              <a:t>planning where money will come from- the revenue models, </a:t>
            </a:r>
            <a:endParaRPr sz="1800" b="0" i="0" u="none" strike="noStrike" cap="none">
              <a:solidFill>
                <a:srgbClr val="000000"/>
              </a:solidFill>
              <a:latin typeface="Poppins"/>
              <a:ea typeface="Poppins"/>
              <a:cs typeface="Poppins"/>
              <a:sym typeface="Poppins"/>
            </a:endParaRPr>
          </a:p>
          <a:p>
            <a:pPr marL="457200" marR="0" lvl="0" indent="-342900" algn="l" rtl="0">
              <a:lnSpc>
                <a:spcPct val="100000"/>
              </a:lnSpc>
              <a:spcBef>
                <a:spcPts val="0"/>
              </a:spcBef>
              <a:spcAft>
                <a:spcPts val="0"/>
              </a:spcAft>
              <a:buClr>
                <a:srgbClr val="000000"/>
              </a:buClr>
              <a:buSzPts val="1800"/>
              <a:buFont typeface="Poppins"/>
              <a:buChar char="●"/>
            </a:pPr>
            <a:r>
              <a:rPr lang="en-US" sz="1800" b="0" i="0" u="none" strike="noStrike" cap="none">
                <a:solidFill>
                  <a:srgbClr val="000000"/>
                </a:solidFill>
                <a:latin typeface="Poppins"/>
                <a:ea typeface="Poppins"/>
                <a:cs typeface="Poppins"/>
                <a:sym typeface="Poppins"/>
              </a:rPr>
              <a:t>how it will be used, and </a:t>
            </a:r>
            <a:endParaRPr sz="1800" b="0" i="0" u="none" strike="noStrike" cap="none">
              <a:solidFill>
                <a:srgbClr val="000000"/>
              </a:solidFill>
              <a:latin typeface="Poppins"/>
              <a:ea typeface="Poppins"/>
              <a:cs typeface="Poppins"/>
              <a:sym typeface="Poppins"/>
            </a:endParaRPr>
          </a:p>
          <a:p>
            <a:pPr marL="457200" marR="0" lvl="0" indent="-342900" algn="l" rtl="0">
              <a:lnSpc>
                <a:spcPct val="100000"/>
              </a:lnSpc>
              <a:spcBef>
                <a:spcPts val="0"/>
              </a:spcBef>
              <a:spcAft>
                <a:spcPts val="0"/>
              </a:spcAft>
              <a:buClr>
                <a:srgbClr val="000000"/>
              </a:buClr>
              <a:buSzPts val="1800"/>
              <a:buFont typeface="Poppins"/>
              <a:buChar char="●"/>
            </a:pPr>
            <a:r>
              <a:rPr lang="en-US" sz="1800" b="0" i="0" u="none" strike="noStrike" cap="none">
                <a:solidFill>
                  <a:srgbClr val="000000"/>
                </a:solidFill>
                <a:latin typeface="Poppins"/>
                <a:ea typeface="Poppins"/>
                <a:cs typeface="Poppins"/>
                <a:sym typeface="Poppins"/>
              </a:rPr>
              <a:t>ensuring your mission stays financially grounded and sustainable.</a:t>
            </a:r>
            <a:endParaRPr sz="1800" b="0" i="0" u="none" strike="noStrike" cap="none">
              <a:solidFill>
                <a:srgbClr val="000000"/>
              </a:solidFill>
              <a:latin typeface="Poppins"/>
              <a:ea typeface="Poppins"/>
              <a:cs typeface="Poppins"/>
              <a:sym typeface="Poppins"/>
            </a:endParaRPr>
          </a:p>
        </p:txBody>
      </p:sp>
      <p:sp>
        <p:nvSpPr>
          <p:cNvPr id="658" name="Google Shape;658;p11"/>
          <p:cNvSpPr txBox="1"/>
          <p:nvPr/>
        </p:nvSpPr>
        <p:spPr>
          <a:xfrm>
            <a:off x="7304905" y="2936675"/>
            <a:ext cx="36237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highlight>
                  <a:srgbClr val="FFFF00"/>
                </a:highlight>
                <a:latin typeface="Arial"/>
                <a:ea typeface="Arial"/>
                <a:cs typeface="Arial"/>
                <a:sym typeface="Arial"/>
                <a:hlinkClick r:id="rId4">
                  <a:extLst>
                    <a:ext uri="{A12FA001-AC4F-418D-AE19-62706E023703}">
                      <ahyp:hlinkClr xmlns:ahyp="http://schemas.microsoft.com/office/drawing/2018/hyperlinkcolor" val="tx"/>
                    </a:ext>
                  </a:extLst>
                </a:hlinkClick>
              </a:rPr>
              <a:t>Community apple harvest Animated Illustration download in JSON, LOTTIE or MP4 format</a:t>
            </a:r>
            <a:endParaRPr sz="1400" b="0" i="0" u="none" strike="noStrike" cap="none">
              <a:solidFill>
                <a:srgbClr val="000000"/>
              </a:solidFill>
              <a:highlight>
                <a:srgbClr val="FFFF00"/>
              </a:highlight>
              <a:latin typeface="Arial"/>
              <a:ea typeface="Arial"/>
              <a:cs typeface="Arial"/>
              <a:sym typeface="Arial"/>
            </a:endParaRPr>
          </a:p>
        </p:txBody>
      </p:sp>
      <p:sp>
        <p:nvSpPr>
          <p:cNvPr id="659" name="Google Shape;659;p11"/>
          <p:cNvSpPr txBox="1"/>
          <p:nvPr/>
        </p:nvSpPr>
        <p:spPr>
          <a:xfrm>
            <a:off x="7304901" y="4784341"/>
            <a:ext cx="39390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Watering a tree</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66"/>
          <p:cNvSpPr txBox="1"/>
          <p:nvPr/>
        </p:nvSpPr>
        <p:spPr>
          <a:xfrm>
            <a:off x="873703" y="784059"/>
            <a:ext cx="717145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2.2.1: Revenue Models for Social Enterprises</a:t>
            </a:r>
            <a:endParaRPr sz="1400" b="0" i="0" u="none" strike="noStrike" cap="none">
              <a:solidFill>
                <a:srgbClr val="000000"/>
              </a:solidFill>
              <a:latin typeface="Arial"/>
              <a:ea typeface="Arial"/>
              <a:cs typeface="Arial"/>
              <a:sym typeface="Arial"/>
            </a:endParaRPr>
          </a:p>
        </p:txBody>
      </p:sp>
      <p:sp>
        <p:nvSpPr>
          <p:cNvPr id="666" name="Google Shape;666;p66"/>
          <p:cNvSpPr txBox="1"/>
          <p:nvPr/>
        </p:nvSpPr>
        <p:spPr>
          <a:xfrm>
            <a:off x="107576" y="118334"/>
            <a:ext cx="44106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@ID: Headings would be OST throughout.</a:t>
            </a:r>
            <a:endParaRPr sz="1400" b="0" i="0" u="none" strike="noStrike" cap="none">
              <a:solidFill>
                <a:srgbClr val="000000"/>
              </a:solidFill>
              <a:latin typeface="Arial"/>
              <a:ea typeface="Arial"/>
              <a:cs typeface="Arial"/>
              <a:sym typeface="Arial"/>
            </a:endParaRPr>
          </a:p>
        </p:txBody>
      </p:sp>
      <p:sp>
        <p:nvSpPr>
          <p:cNvPr id="667" name="Google Shape;667;p66"/>
          <p:cNvSpPr txBox="1"/>
          <p:nvPr/>
        </p:nvSpPr>
        <p:spPr>
          <a:xfrm>
            <a:off x="725993" y="1741418"/>
            <a:ext cx="6094200" cy="2862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How do mission-driven ventures sustain themselves financially?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Poppins"/>
                <a:ea typeface="Poppins"/>
                <a:cs typeface="Poppins"/>
                <a:sym typeface="Poppins"/>
              </a:rPr>
              <a:t>Social enterprises craft funding strategies that align with their goals </a:t>
            </a:r>
            <a:r>
              <a:rPr lang="en-US" sz="1800" b="0" i="0" u="none" strike="noStrike" cap="none">
                <a:solidFill>
                  <a:srgbClr val="000000"/>
                </a:solidFill>
                <a:latin typeface="Poppins"/>
                <a:ea typeface="Poppins"/>
                <a:cs typeface="Poppins"/>
                <a:sym typeface="Poppins"/>
              </a:rPr>
              <a:t>through earned income, grants, and </a:t>
            </a:r>
            <a:r>
              <a:rPr lang="en-US" sz="18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7"/>
                  </a:ext>
                </a:extLst>
              </a:rPr>
              <a:t>cross-subsidy</a:t>
            </a:r>
            <a:r>
              <a:rPr lang="en-US" sz="1800" b="0" i="0" u="none" strike="noStrike" cap="none">
                <a:solidFill>
                  <a:srgbClr val="000000"/>
                </a:solidFill>
                <a:latin typeface="Poppins"/>
                <a:ea typeface="Poppins"/>
                <a:cs typeface="Poppins"/>
                <a:sym typeface="Poppins"/>
              </a:rPr>
              <a:t> models. </a:t>
            </a: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This section explores how choosing the right mix can strengthen your impact without compromising your purpose.</a:t>
            </a:r>
            <a:endParaRPr sz="1800" b="0" i="0" u="none" strike="noStrike" cap="none">
              <a:solidFill>
                <a:srgbClr val="000000"/>
              </a:solidFill>
              <a:latin typeface="Poppins"/>
              <a:ea typeface="Poppins"/>
              <a:cs typeface="Poppins"/>
              <a:sym typeface="Poppins"/>
            </a:endParaRPr>
          </a:p>
        </p:txBody>
      </p:sp>
      <p:sp>
        <p:nvSpPr>
          <p:cNvPr id="668" name="Google Shape;668;p66"/>
          <p:cNvSpPr txBox="1"/>
          <p:nvPr/>
        </p:nvSpPr>
        <p:spPr>
          <a:xfrm>
            <a:off x="7747279" y="3956484"/>
            <a:ext cx="2901460" cy="10618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FF0000"/>
                </a:solidFill>
                <a:highlight>
                  <a:srgbClr val="FFFF00"/>
                </a:highlight>
                <a:latin typeface="Arial"/>
                <a:ea typeface="Arial"/>
                <a:cs typeface="Arial"/>
                <a:sym typeface="Arial"/>
              </a:rPr>
              <a:t>https://www.freepik.com/free-vector/accounting-concept-illustration_133782181.htm#fromView=search&amp;page=1&amp;position=9&amp;uuid=755c9375-a2c2-4092-b3a3-2ec83bc4b398&amp;query=revenue+models</a:t>
            </a:r>
            <a:endParaRPr sz="1400" b="0" i="0" u="none" strike="noStrike" cap="none">
              <a:solidFill>
                <a:srgbClr val="000000"/>
              </a:solidFill>
              <a:latin typeface="Arial"/>
              <a:ea typeface="Arial"/>
              <a:cs typeface="Arial"/>
              <a:sym typeface="Arial"/>
            </a:endParaRPr>
          </a:p>
        </p:txBody>
      </p:sp>
      <p:sp>
        <p:nvSpPr>
          <p:cNvPr id="669" name="Google Shape;669;p66"/>
          <p:cNvSpPr txBox="1"/>
          <p:nvPr/>
        </p:nvSpPr>
        <p:spPr>
          <a:xfrm>
            <a:off x="6240026" y="5385916"/>
            <a:ext cx="393895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A person with visual graphs at the back</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7"/>
          <p:cNvSpPr txBox="1"/>
          <p:nvPr/>
        </p:nvSpPr>
        <p:spPr>
          <a:xfrm>
            <a:off x="873703" y="784059"/>
            <a:ext cx="717145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Revenue Models for Social Enterprises</a:t>
            </a:r>
            <a:endParaRPr sz="1400" b="0" i="0" u="none" strike="noStrike" cap="none">
              <a:solidFill>
                <a:srgbClr val="000000"/>
              </a:solidFill>
              <a:latin typeface="Arial"/>
              <a:ea typeface="Arial"/>
              <a:cs typeface="Arial"/>
              <a:sym typeface="Arial"/>
            </a:endParaRPr>
          </a:p>
        </p:txBody>
      </p:sp>
      <p:sp>
        <p:nvSpPr>
          <p:cNvPr id="676" name="Google Shape;676;p67"/>
          <p:cNvSpPr txBox="1"/>
          <p:nvPr/>
        </p:nvSpPr>
        <p:spPr>
          <a:xfrm>
            <a:off x="796332" y="1640935"/>
            <a:ext cx="6094200" cy="258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Generating impact is only half the journey for a social enterprise. The other half lies in sustaining that impact over time—strategically and financially. </a:t>
            </a: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This requires a clear understanding of how money flows into the organisation in a way that not only supports operations but also reinforces the social mission.</a:t>
            </a:r>
            <a:endParaRPr sz="1800" b="0" i="0" u="none" strike="noStrike" cap="none">
              <a:solidFill>
                <a:srgbClr val="000000"/>
              </a:solidFill>
              <a:latin typeface="Poppins"/>
              <a:ea typeface="Poppins"/>
              <a:cs typeface="Poppins"/>
              <a:sym typeface="Poppins"/>
            </a:endParaRPr>
          </a:p>
        </p:txBody>
      </p:sp>
      <p:sp>
        <p:nvSpPr>
          <p:cNvPr id="677" name="Google Shape;677;p67"/>
          <p:cNvSpPr txBox="1"/>
          <p:nvPr/>
        </p:nvSpPr>
        <p:spPr>
          <a:xfrm>
            <a:off x="5318091" y="4174738"/>
            <a:ext cx="609432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6B9F25"/>
                </a:solidFill>
                <a:highlight>
                  <a:srgbClr val="FFFF00"/>
                </a:highlight>
                <a:latin typeface="Arial"/>
                <a:ea typeface="Arial"/>
                <a:cs typeface="Arial"/>
                <a:sym typeface="Arial"/>
                <a:hlinkClick r:id="rId4">
                  <a:extLst>
                    <a:ext uri="{A12FA001-AC4F-418D-AE19-62706E023703}">
                      <ahyp:hlinkClr xmlns:ahyp="http://schemas.microsoft.com/office/drawing/2018/hyperlinkcolor" val="tx"/>
                    </a:ext>
                  </a:extLst>
                </a:hlinkClick>
              </a:rPr>
              <a:t>Business Man Balancing Ideas And Money Animation - Free Download Business Animations | </a:t>
            </a:r>
            <a:r>
              <a:rPr lang="en-US" sz="1400" b="0" i="0" u="sng" strike="noStrike" cap="none">
                <a:solidFill>
                  <a:srgbClr val="FF0000"/>
                </a:solidFill>
                <a:highlight>
                  <a:srgbClr val="FFFF00"/>
                </a:highlight>
                <a:latin typeface="Arial"/>
                <a:ea typeface="Arial"/>
                <a:cs typeface="Arial"/>
                <a:sym typeface="Arial"/>
                <a:hlinkClick r:id="rId4">
                  <a:extLst>
                    <a:ext uri="{A12FA001-AC4F-418D-AE19-62706E023703}">
                      <ahyp:hlinkClr xmlns:ahyp="http://schemas.microsoft.com/office/drawing/2018/hyperlinkcolor" val="tx"/>
                    </a:ext>
                  </a:extLst>
                </a:hlinkClick>
              </a:rPr>
              <a:t>IconScout</a:t>
            </a:r>
            <a:endParaRPr sz="1400" b="0" i="0" u="none" strike="noStrike" cap="none">
              <a:solidFill>
                <a:srgbClr val="FF0000"/>
              </a:solidFill>
              <a:highlight>
                <a:srgbClr val="FFFF00"/>
              </a:highlight>
              <a:latin typeface="Arial"/>
              <a:ea typeface="Arial"/>
              <a:cs typeface="Arial"/>
              <a:sym typeface="Arial"/>
            </a:endParaRPr>
          </a:p>
        </p:txBody>
      </p:sp>
      <p:sp>
        <p:nvSpPr>
          <p:cNvPr id="678" name="Google Shape;678;p67"/>
          <p:cNvSpPr txBox="1"/>
          <p:nvPr/>
        </p:nvSpPr>
        <p:spPr>
          <a:xfrm>
            <a:off x="6300316" y="5325626"/>
            <a:ext cx="467248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A man balancing idea and revenue</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68"/>
          <p:cNvSpPr txBox="1"/>
          <p:nvPr/>
        </p:nvSpPr>
        <p:spPr>
          <a:xfrm>
            <a:off x="873703" y="784059"/>
            <a:ext cx="717145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Different Revenue Models</a:t>
            </a:r>
            <a:endParaRPr sz="1400" b="0" i="0" u="none" strike="noStrike" cap="none">
              <a:solidFill>
                <a:srgbClr val="000000"/>
              </a:solidFill>
              <a:latin typeface="Arial"/>
              <a:ea typeface="Arial"/>
              <a:cs typeface="Arial"/>
              <a:sym typeface="Arial"/>
            </a:endParaRPr>
          </a:p>
        </p:txBody>
      </p:sp>
      <p:grpSp>
        <p:nvGrpSpPr>
          <p:cNvPr id="685" name="Google Shape;685;p68"/>
          <p:cNvGrpSpPr/>
          <p:nvPr/>
        </p:nvGrpSpPr>
        <p:grpSpPr>
          <a:xfrm>
            <a:off x="1824096" y="2766562"/>
            <a:ext cx="8442484" cy="1582965"/>
            <a:chOff x="856943" y="1406"/>
            <a:chExt cx="8442484" cy="1582965"/>
          </a:xfrm>
        </p:grpSpPr>
        <p:sp>
          <p:nvSpPr>
            <p:cNvPr id="686" name="Google Shape;686;p68"/>
            <p:cNvSpPr/>
            <p:nvPr/>
          </p:nvSpPr>
          <p:spPr>
            <a:xfrm>
              <a:off x="856943" y="1406"/>
              <a:ext cx="2638276" cy="1582965"/>
            </a:xfrm>
            <a:prstGeom prst="rect">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68"/>
            <p:cNvSpPr txBox="1"/>
            <p:nvPr/>
          </p:nvSpPr>
          <p:spPr>
            <a:xfrm>
              <a:off x="856943" y="1406"/>
              <a:ext cx="2638276" cy="158296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chemeClr val="lt1"/>
                  </a:solidFill>
                  <a:latin typeface="Poppins"/>
                  <a:ea typeface="Poppins"/>
                  <a:cs typeface="Poppins"/>
                  <a:sym typeface="Poppins"/>
                </a:rPr>
                <a:t>Earned Income Model</a:t>
              </a:r>
              <a:endParaRPr sz="2800" b="0" i="0" u="none" strike="noStrike" cap="none">
                <a:solidFill>
                  <a:schemeClr val="lt1"/>
                </a:solidFill>
                <a:latin typeface="Poppins"/>
                <a:ea typeface="Poppins"/>
                <a:cs typeface="Poppins"/>
                <a:sym typeface="Poppins"/>
              </a:endParaRPr>
            </a:p>
          </p:txBody>
        </p:sp>
        <p:sp>
          <p:nvSpPr>
            <p:cNvPr id="688" name="Google Shape;688;p68"/>
            <p:cNvSpPr/>
            <p:nvPr/>
          </p:nvSpPr>
          <p:spPr>
            <a:xfrm>
              <a:off x="3759047" y="1406"/>
              <a:ext cx="2638276" cy="1582965"/>
            </a:xfrm>
            <a:prstGeom prst="rect">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68"/>
            <p:cNvSpPr txBox="1"/>
            <p:nvPr/>
          </p:nvSpPr>
          <p:spPr>
            <a:xfrm>
              <a:off x="3759047" y="1406"/>
              <a:ext cx="2638276" cy="158296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chemeClr val="lt1"/>
                  </a:solidFill>
                  <a:latin typeface="Poppins"/>
                  <a:ea typeface="Poppins"/>
                  <a:cs typeface="Poppins"/>
                  <a:sym typeface="Poppins"/>
                </a:rPr>
                <a:t>Grants Model</a:t>
              </a:r>
              <a:endParaRPr sz="2800" b="0" i="0" u="none" strike="noStrike" cap="none">
                <a:solidFill>
                  <a:schemeClr val="lt1"/>
                </a:solidFill>
                <a:latin typeface="Poppins"/>
                <a:ea typeface="Poppins"/>
                <a:cs typeface="Poppins"/>
                <a:sym typeface="Poppins"/>
              </a:endParaRPr>
            </a:p>
          </p:txBody>
        </p:sp>
        <p:sp>
          <p:nvSpPr>
            <p:cNvPr id="690" name="Google Shape;690;p68"/>
            <p:cNvSpPr/>
            <p:nvPr/>
          </p:nvSpPr>
          <p:spPr>
            <a:xfrm>
              <a:off x="6661151" y="1406"/>
              <a:ext cx="2638276" cy="1582965"/>
            </a:xfrm>
            <a:prstGeom prst="rect">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68"/>
            <p:cNvSpPr txBox="1"/>
            <p:nvPr/>
          </p:nvSpPr>
          <p:spPr>
            <a:xfrm>
              <a:off x="6661151" y="1406"/>
              <a:ext cx="2638276" cy="1582965"/>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rgbClr val="000000"/>
                </a:buClr>
                <a:buSzPts val="2800"/>
                <a:buFont typeface="Arial"/>
                <a:buNone/>
              </a:pPr>
              <a:r>
                <a:rPr lang="en-US" sz="2800" b="0" i="0" u="none" strike="noStrike" cap="none">
                  <a:solidFill>
                    <a:schemeClr val="lt1"/>
                  </a:solidFill>
                  <a:latin typeface="Poppins"/>
                  <a:ea typeface="Poppins"/>
                  <a:cs typeface="Poppins"/>
                  <a:sym typeface="Poppins"/>
                </a:rPr>
                <a:t>Cross-Subsidy Model</a:t>
              </a:r>
              <a:endParaRPr sz="2800" b="0" i="0" u="none" strike="noStrike" cap="none">
                <a:solidFill>
                  <a:schemeClr val="lt1"/>
                </a:solidFill>
                <a:latin typeface="Poppins"/>
                <a:ea typeface="Poppins"/>
                <a:cs typeface="Poppins"/>
                <a:sym typeface="Poppins"/>
              </a:endParaRPr>
            </a:p>
          </p:txBody>
        </p:sp>
      </p:grpSp>
      <p:sp>
        <p:nvSpPr>
          <p:cNvPr id="692" name="Google Shape;692;p68"/>
          <p:cNvSpPr txBox="1"/>
          <p:nvPr/>
        </p:nvSpPr>
        <p:spPr>
          <a:xfrm>
            <a:off x="3741164" y="5449096"/>
            <a:ext cx="39390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highlight>
                  <a:srgbClr val="FFFF00"/>
                </a:highlight>
                <a:latin typeface="Poppins"/>
                <a:ea typeface="Poppins"/>
                <a:cs typeface="Poppins"/>
                <a:sym typeface="Poppins"/>
              </a:rPr>
              <a:t>Embed ppt (pdf) Different Revenue Models here</a:t>
            </a:r>
            <a:endParaRPr sz="1400" b="0" i="0" u="none" strike="noStrike" cap="none">
              <a:solidFill>
                <a:srgbClr val="000000"/>
              </a:solidFill>
              <a:latin typeface="Arial"/>
              <a:ea typeface="Arial"/>
              <a:cs typeface="Arial"/>
              <a:sym typeface="Arial"/>
            </a:endParaRPr>
          </a:p>
        </p:txBody>
      </p:sp>
      <p:sp>
        <p:nvSpPr>
          <p:cNvPr id="693" name="Google Shape;693;p68"/>
          <p:cNvSpPr txBox="1"/>
          <p:nvPr/>
        </p:nvSpPr>
        <p:spPr>
          <a:xfrm>
            <a:off x="7276682" y="313173"/>
            <a:ext cx="41700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@ID: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Remove the background of the images.</a:t>
            </a:r>
            <a:endParaRPr sz="1400" b="0" i="0" u="none" strike="noStrike" cap="none">
              <a:solidFill>
                <a:srgbClr val="000000"/>
              </a:solidFill>
              <a:latin typeface="Arial"/>
              <a:ea typeface="Arial"/>
              <a:cs typeface="Arial"/>
              <a:sym typeface="Arial"/>
            </a:endParaRPr>
          </a:p>
        </p:txBody>
      </p:sp>
      <p:sp>
        <p:nvSpPr>
          <p:cNvPr id="694" name="Google Shape;694;p68"/>
          <p:cNvSpPr txBox="1"/>
          <p:nvPr/>
        </p:nvSpPr>
        <p:spPr>
          <a:xfrm>
            <a:off x="947058" y="1909431"/>
            <a:ext cx="3343589" cy="9002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FF0000"/>
                </a:solidFill>
                <a:highlight>
                  <a:srgbClr val="FFFF00"/>
                </a:highlight>
                <a:latin typeface="Arial"/>
                <a:ea typeface="Arial"/>
                <a:cs typeface="Arial"/>
                <a:sym typeface="Arial"/>
              </a:rPr>
              <a:t>https://www.freepik.com/premium-vector/rupee-bag-coin-showing-growth-financial-growing-chart-vector-illustration_31020588.htm#fromView=search&amp;page=1&amp;position=5&amp;uuid=b8dbb7f8-cfa1-4d7b-bc80-869235bf5df1&amp;query=income</a:t>
            </a:r>
            <a:endParaRPr sz="1400" b="0" i="0" u="none" strike="noStrike" cap="none">
              <a:solidFill>
                <a:srgbClr val="000000"/>
              </a:solidFill>
              <a:latin typeface="Arial"/>
              <a:ea typeface="Arial"/>
              <a:cs typeface="Arial"/>
              <a:sym typeface="Arial"/>
            </a:endParaRPr>
          </a:p>
        </p:txBody>
      </p:sp>
      <p:sp>
        <p:nvSpPr>
          <p:cNvPr id="695" name="Google Shape;695;p68"/>
          <p:cNvSpPr txBox="1"/>
          <p:nvPr/>
        </p:nvSpPr>
        <p:spPr>
          <a:xfrm>
            <a:off x="411982" y="3225521"/>
            <a:ext cx="166802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highlight>
                  <a:srgbClr val="FFFF00"/>
                </a:highlight>
                <a:latin typeface="Arial"/>
                <a:ea typeface="Arial"/>
                <a:cs typeface="Arial"/>
                <a:sym typeface="Arial"/>
              </a:rPr>
              <a:t>Alt text: Money growing concept</a:t>
            </a:r>
            <a:endParaRPr sz="1400" b="0" i="0" u="none" strike="noStrike" cap="none">
              <a:solidFill>
                <a:srgbClr val="000000"/>
              </a:solidFill>
              <a:latin typeface="Arial"/>
              <a:ea typeface="Arial"/>
              <a:cs typeface="Arial"/>
              <a:sym typeface="Arial"/>
            </a:endParaRPr>
          </a:p>
        </p:txBody>
      </p:sp>
      <p:sp>
        <p:nvSpPr>
          <p:cNvPr id="696" name="Google Shape;696;p68"/>
          <p:cNvSpPr txBox="1"/>
          <p:nvPr/>
        </p:nvSpPr>
        <p:spPr>
          <a:xfrm>
            <a:off x="4443885" y="1839092"/>
            <a:ext cx="2700494"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F0000"/>
                </a:solidFill>
                <a:highlight>
                  <a:srgbClr val="FFFF00"/>
                </a:highlight>
                <a:latin typeface="Arial"/>
                <a:ea typeface="Arial"/>
                <a:cs typeface="Arial"/>
                <a:sym typeface="Arial"/>
              </a:rPr>
              <a:t>https://www.freepik.com/premium-vector/sheet-document-grants-funding-financing-higher-education-programs-vector-stock-illustration_31193632.htm#fromView=search&amp;page=1&amp;position=11&amp;uuid=614c0ae2-3698-4be0-9d32-a01c90420051&amp;query=grants</a:t>
            </a:r>
            <a:endParaRPr sz="1400" b="0" i="0" u="none" strike="noStrike" cap="none">
              <a:solidFill>
                <a:srgbClr val="000000"/>
              </a:solidFill>
              <a:latin typeface="Arial"/>
              <a:ea typeface="Arial"/>
              <a:cs typeface="Arial"/>
              <a:sym typeface="Arial"/>
            </a:endParaRPr>
          </a:p>
        </p:txBody>
      </p:sp>
      <p:sp>
        <p:nvSpPr>
          <p:cNvPr id="697" name="Google Shape;697;p68"/>
          <p:cNvSpPr txBox="1"/>
          <p:nvPr/>
        </p:nvSpPr>
        <p:spPr>
          <a:xfrm>
            <a:off x="5699090" y="4493288"/>
            <a:ext cx="166802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highlight>
                  <a:srgbClr val="FFFF00"/>
                </a:highlight>
                <a:latin typeface="Arial"/>
                <a:ea typeface="Arial"/>
                <a:cs typeface="Arial"/>
                <a:sym typeface="Arial"/>
              </a:rPr>
              <a:t>Alt text: Grants concept</a:t>
            </a:r>
            <a:endParaRPr sz="1400" b="0" i="0" u="none" strike="noStrike" cap="none">
              <a:solidFill>
                <a:srgbClr val="000000"/>
              </a:solidFill>
              <a:latin typeface="Arial"/>
              <a:ea typeface="Arial"/>
              <a:cs typeface="Arial"/>
              <a:sym typeface="Arial"/>
            </a:endParaRPr>
          </a:p>
        </p:txBody>
      </p:sp>
      <p:sp>
        <p:nvSpPr>
          <p:cNvPr id="698" name="Google Shape;698;p68"/>
          <p:cNvSpPr txBox="1"/>
          <p:nvPr/>
        </p:nvSpPr>
        <p:spPr>
          <a:xfrm>
            <a:off x="7910566" y="1786040"/>
            <a:ext cx="4067070"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FF0000"/>
                </a:solidFill>
                <a:highlight>
                  <a:srgbClr val="FFFF00"/>
                </a:highlight>
                <a:latin typeface="Arial"/>
                <a:ea typeface="Arial"/>
                <a:cs typeface="Arial"/>
                <a:sym typeface="Arial"/>
              </a:rPr>
              <a:t>https://www.freepik.com/premium-vector/indian-economy-growth-vector_86734505.htm#fromView=search&amp;page=1&amp;position=22&amp;uuid=0a1d0e4a-403e-4fc3-a062-c2bfdda544ee&amp;query=cross+subsidy</a:t>
            </a:r>
            <a:endParaRPr sz="1400" b="0" i="0" u="none" strike="noStrike" cap="none">
              <a:solidFill>
                <a:srgbClr val="000000"/>
              </a:solidFill>
              <a:latin typeface="Arial"/>
              <a:ea typeface="Arial"/>
              <a:cs typeface="Arial"/>
              <a:sym typeface="Arial"/>
            </a:endParaRPr>
          </a:p>
        </p:txBody>
      </p:sp>
      <p:sp>
        <p:nvSpPr>
          <p:cNvPr id="699" name="Google Shape;699;p68"/>
          <p:cNvSpPr txBox="1"/>
          <p:nvPr/>
        </p:nvSpPr>
        <p:spPr>
          <a:xfrm>
            <a:off x="9026769" y="4505011"/>
            <a:ext cx="166802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highlight>
                  <a:srgbClr val="FFFF00"/>
                </a:highlight>
                <a:latin typeface="Arial"/>
                <a:ea typeface="Arial"/>
                <a:cs typeface="Arial"/>
                <a:sym typeface="Arial"/>
              </a:rPr>
              <a:t>Alt text: Indian economy growth</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72"/>
          <p:cNvSpPr txBox="1"/>
          <p:nvPr/>
        </p:nvSpPr>
        <p:spPr>
          <a:xfrm>
            <a:off x="856622" y="1519162"/>
            <a:ext cx="53532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Understanding the basic calculations is critical, as each model involves financial assumptions, cost structures, and revenue flows that influence decision-making. </a:t>
            </a:r>
            <a:endParaRPr sz="1800" b="0" i="0" u="none" strike="noStrike" cap="none">
              <a:solidFill>
                <a:srgbClr val="000000"/>
              </a:solidFill>
              <a:latin typeface="Poppins"/>
              <a:ea typeface="Poppins"/>
              <a:cs typeface="Poppins"/>
              <a:sym typeface="Poppins"/>
            </a:endParaRPr>
          </a:p>
        </p:txBody>
      </p:sp>
      <p:sp>
        <p:nvSpPr>
          <p:cNvPr id="706" name="Google Shape;706;p72"/>
          <p:cNvSpPr txBox="1"/>
          <p:nvPr/>
        </p:nvSpPr>
        <p:spPr>
          <a:xfrm>
            <a:off x="873703" y="784059"/>
            <a:ext cx="717145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Computing Revenue Models</a:t>
            </a:r>
            <a:endParaRPr sz="1400" b="0" i="0" u="none" strike="noStrike" cap="none">
              <a:solidFill>
                <a:srgbClr val="000000"/>
              </a:solidFill>
              <a:latin typeface="Arial"/>
              <a:ea typeface="Arial"/>
              <a:cs typeface="Arial"/>
              <a:sym typeface="Arial"/>
            </a:endParaRPr>
          </a:p>
        </p:txBody>
      </p:sp>
      <p:sp>
        <p:nvSpPr>
          <p:cNvPr id="707" name="Google Shape;707;p72"/>
          <p:cNvSpPr txBox="1"/>
          <p:nvPr/>
        </p:nvSpPr>
        <p:spPr>
          <a:xfrm>
            <a:off x="1004835" y="4813160"/>
            <a:ext cx="861143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highlight>
                  <a:srgbClr val="FFFF00"/>
                </a:highlight>
                <a:latin typeface="Poppins"/>
                <a:ea typeface="Poppins"/>
                <a:cs typeface="Poppins"/>
                <a:sym typeface="Poppins"/>
              </a:rPr>
              <a:t>Embed the PDF </a:t>
            </a:r>
            <a:r>
              <a:rPr lang="en-US" sz="1800" b="0" i="0" u="none" strike="noStrike" cap="none">
                <a:solidFill>
                  <a:srgbClr val="FF0000"/>
                </a:solidFill>
                <a:highlight>
                  <a:srgbClr val="FFFF00"/>
                </a:highlight>
                <a:latin typeface="Poppins"/>
                <a:ea typeface="Poppins"/>
                <a:cs typeface="Poppins"/>
                <a:sym typeface="Poppins"/>
              </a:rPr>
              <a:t>‘Computing </a:t>
            </a:r>
            <a:r>
              <a:rPr lang="en-US" sz="1800" b="0" i="0" u="none" strike="noStrike" cap="none">
                <a:solidFill>
                  <a:srgbClr val="FF0000"/>
                </a:solidFill>
                <a:highlight>
                  <a:srgbClr val="FFFF00"/>
                </a:highlight>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9"/>
                  </a:ext>
                </a:extLst>
              </a:rPr>
              <a:t>Revenue</a:t>
            </a:r>
            <a:r>
              <a:rPr lang="en-US" sz="1800" b="0" i="0" u="none" strike="noStrike" cap="none">
                <a:solidFill>
                  <a:srgbClr val="FF0000"/>
                </a:solidFill>
                <a:highlight>
                  <a:srgbClr val="FFFF00"/>
                </a:highlight>
                <a:latin typeface="Poppins"/>
                <a:ea typeface="Poppins"/>
                <a:cs typeface="Poppins"/>
                <a:sym typeface="Poppins"/>
              </a:rPr>
              <a:t> Models’ </a:t>
            </a:r>
            <a:r>
              <a:rPr lang="en-US" sz="1800" b="0" i="0" u="none" strike="noStrike" cap="none">
                <a:solidFill>
                  <a:srgbClr val="000000"/>
                </a:solidFill>
                <a:highlight>
                  <a:srgbClr val="FFFF00"/>
                </a:highlight>
                <a:latin typeface="Poppins"/>
                <a:ea typeface="Poppins"/>
                <a:cs typeface="Poppins"/>
                <a:sym typeface="Poppins"/>
              </a:rPr>
              <a:t>here</a:t>
            </a:r>
            <a:endParaRPr sz="1400" b="0" i="0" u="none" strike="noStrike" cap="none">
              <a:solidFill>
                <a:srgbClr val="000000"/>
              </a:solidFill>
              <a:latin typeface="Arial"/>
              <a:ea typeface="Arial"/>
              <a:cs typeface="Arial"/>
              <a:sym typeface="Arial"/>
            </a:endParaRPr>
          </a:p>
        </p:txBody>
      </p:sp>
      <p:sp>
        <p:nvSpPr>
          <p:cNvPr id="708" name="Google Shape;708;p72"/>
          <p:cNvSpPr txBox="1"/>
          <p:nvPr/>
        </p:nvSpPr>
        <p:spPr>
          <a:xfrm>
            <a:off x="7164475" y="1319388"/>
            <a:ext cx="3293346"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F0000"/>
                </a:solidFill>
                <a:highlight>
                  <a:srgbClr val="FFFF00"/>
                </a:highlight>
                <a:latin typeface="Arial"/>
                <a:ea typeface="Arial"/>
                <a:cs typeface="Arial"/>
                <a:sym typeface="Arial"/>
              </a:rPr>
              <a:t>https://www.freepik.com/premium-vector/business-concept-making-profit-using-internet-like-freelancing-marketing-businessman-e-commerce-sitting-straight-chair-working-computer_5253829.htm#fromView=search&amp;page=1&amp;position=8&amp;uuid=fb9c7ee9-d8ae-44f9-b9ed-2519bbc12888&amp;query=computing+revenue+models</a:t>
            </a:r>
            <a:endParaRPr sz="1400" b="0" i="0" u="none" strike="noStrike" cap="none">
              <a:solidFill>
                <a:srgbClr val="000000"/>
              </a:solidFill>
              <a:latin typeface="Arial"/>
              <a:ea typeface="Arial"/>
              <a:cs typeface="Arial"/>
              <a:sym typeface="Arial"/>
            </a:endParaRPr>
          </a:p>
        </p:txBody>
      </p:sp>
      <p:sp>
        <p:nvSpPr>
          <p:cNvPr id="709" name="Google Shape;709;p72"/>
          <p:cNvSpPr txBox="1"/>
          <p:nvPr/>
        </p:nvSpPr>
        <p:spPr>
          <a:xfrm>
            <a:off x="7385538" y="2984360"/>
            <a:ext cx="391885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A man on a laptop generating revenue</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73"/>
          <p:cNvSpPr txBox="1"/>
          <p:nvPr/>
        </p:nvSpPr>
        <p:spPr>
          <a:xfrm>
            <a:off x="873703" y="784059"/>
            <a:ext cx="71714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Pause and Ponder!</a:t>
            </a:r>
            <a:endParaRPr sz="2400" b="0" i="0" u="none" strike="noStrike" cap="none">
              <a:solidFill>
                <a:schemeClr val="dk1"/>
              </a:solidFill>
              <a:latin typeface="Poppins"/>
              <a:ea typeface="Poppins"/>
              <a:cs typeface="Poppins"/>
              <a:sym typeface="Poppins"/>
            </a:endParaRPr>
          </a:p>
        </p:txBody>
      </p:sp>
      <p:sp>
        <p:nvSpPr>
          <p:cNvPr id="716" name="Google Shape;716;p73"/>
          <p:cNvSpPr txBox="1"/>
          <p:nvPr/>
        </p:nvSpPr>
        <p:spPr>
          <a:xfrm>
            <a:off x="107576" y="118334"/>
            <a:ext cx="44106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Poppins"/>
                <a:ea typeface="Poppins"/>
                <a:cs typeface="Poppins"/>
                <a:sym typeface="Poppins"/>
              </a:rPr>
              <a:t>@ID: Drag and Drop</a:t>
            </a:r>
            <a:endParaRPr sz="1400" b="0" i="0" u="none" strike="noStrike" cap="none">
              <a:solidFill>
                <a:srgbClr val="000000"/>
              </a:solidFill>
              <a:latin typeface="Arial"/>
              <a:ea typeface="Arial"/>
              <a:cs typeface="Arial"/>
              <a:sym typeface="Arial"/>
            </a:endParaRPr>
          </a:p>
        </p:txBody>
      </p:sp>
      <p:sp>
        <p:nvSpPr>
          <p:cNvPr id="717" name="Google Shape;717;p73"/>
          <p:cNvSpPr txBox="1"/>
          <p:nvPr/>
        </p:nvSpPr>
        <p:spPr>
          <a:xfrm>
            <a:off x="836525" y="1471730"/>
            <a:ext cx="10518112"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Read the scenario carefully and identify which revenue model best explains the organisation’s current approach.</a:t>
            </a:r>
            <a:endParaRPr sz="1800" b="0" i="0" u="none" strike="noStrike" cap="none">
              <a:solidFill>
                <a:srgbClr val="000000"/>
              </a:solidFill>
              <a:latin typeface="Poppins"/>
              <a:ea typeface="Poppins"/>
              <a:cs typeface="Poppins"/>
              <a:sym typeface="Poppins"/>
            </a:endParaRPr>
          </a:p>
        </p:txBody>
      </p:sp>
      <p:sp>
        <p:nvSpPr>
          <p:cNvPr id="718" name="Google Shape;718;p73"/>
          <p:cNvSpPr txBox="1"/>
          <p:nvPr/>
        </p:nvSpPr>
        <p:spPr>
          <a:xfrm>
            <a:off x="848248" y="2206934"/>
            <a:ext cx="10518000" cy="1477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Poppins"/>
                <a:ea typeface="Poppins"/>
                <a:cs typeface="Poppins"/>
                <a:sym typeface="Poppins"/>
              </a:rPr>
              <a:t>Scenario: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An organisation runs digital learning centres in remote villages. They offer free classes to children from low-income families. To sustain this, they have partnered with private schools in urban areas, where they sell premium digital content and teacher training services.</a:t>
            </a:r>
            <a:endParaRPr sz="1800" b="0" i="0" u="none" strike="noStrike" cap="none">
              <a:solidFill>
                <a:srgbClr val="000000"/>
              </a:solidFill>
              <a:latin typeface="Poppins"/>
              <a:ea typeface="Poppins"/>
              <a:cs typeface="Poppins"/>
              <a:sym typeface="Poppins"/>
            </a:endParaRPr>
          </a:p>
        </p:txBody>
      </p:sp>
      <p:sp>
        <p:nvSpPr>
          <p:cNvPr id="719" name="Google Shape;719;p73"/>
          <p:cNvSpPr txBox="1"/>
          <p:nvPr/>
        </p:nvSpPr>
        <p:spPr>
          <a:xfrm>
            <a:off x="926961" y="4622486"/>
            <a:ext cx="6094324" cy="120032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800"/>
              <a:buFont typeface="Arial"/>
              <a:buAutoNum type="alphaUcPeriod"/>
            </a:pPr>
            <a:r>
              <a:rPr lang="en-US" sz="1800" b="0" i="0" u="none" strike="noStrike" cap="none">
                <a:solidFill>
                  <a:srgbClr val="000000"/>
                </a:solidFill>
                <a:latin typeface="Poppins"/>
                <a:ea typeface="Poppins"/>
                <a:cs typeface="Poppins"/>
                <a:sym typeface="Poppins"/>
              </a:rPr>
              <a:t>Earned Income Model</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UcPeriod"/>
            </a:pPr>
            <a:r>
              <a:rPr lang="en-US" sz="1800" b="0" i="0" u="none" strike="noStrike" cap="none">
                <a:solidFill>
                  <a:srgbClr val="000000"/>
                </a:solidFill>
                <a:latin typeface="Poppins"/>
                <a:ea typeface="Poppins"/>
                <a:cs typeface="Poppins"/>
                <a:sym typeface="Poppins"/>
              </a:rPr>
              <a:t>Grants Model</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UcPeriod"/>
            </a:pPr>
            <a:r>
              <a:rPr lang="en-US" sz="1800" b="0" i="0" u="none" strike="noStrike" cap="none">
                <a:solidFill>
                  <a:srgbClr val="FF0000"/>
                </a:solidFill>
                <a:latin typeface="Poppins"/>
                <a:ea typeface="Poppins"/>
                <a:cs typeface="Poppins"/>
                <a:sym typeface="Poppins"/>
              </a:rPr>
              <a:t>Cross-Subsidy Model</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UcPeriod"/>
            </a:pPr>
            <a:r>
              <a:rPr lang="en-US" sz="1800" b="0" i="0" u="none" strike="noStrike" cap="none">
                <a:solidFill>
                  <a:srgbClr val="000000"/>
                </a:solidFill>
                <a:latin typeface="Poppins"/>
                <a:ea typeface="Poppins"/>
                <a:cs typeface="Poppins"/>
                <a:sym typeface="Poppins"/>
              </a:rPr>
              <a:t>Franchise Model </a:t>
            </a:r>
            <a:endParaRPr sz="1800" b="0" i="0" u="none" strike="noStrike" cap="none">
              <a:solidFill>
                <a:srgbClr val="000000"/>
              </a:solidFill>
              <a:latin typeface="Poppins"/>
              <a:ea typeface="Poppins"/>
              <a:cs typeface="Poppins"/>
              <a:sym typeface="Poppins"/>
            </a:endParaRPr>
          </a:p>
        </p:txBody>
      </p:sp>
      <p:sp>
        <p:nvSpPr>
          <p:cNvPr id="720" name="Google Shape;720;p73"/>
          <p:cNvSpPr txBox="1"/>
          <p:nvPr/>
        </p:nvSpPr>
        <p:spPr>
          <a:xfrm>
            <a:off x="886767" y="3991058"/>
            <a:ext cx="60942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Which revenue model are they MOST LIKELY to </a:t>
            </a:r>
            <a:r>
              <a:rPr lang="en-US" sz="18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0"/>
                  </a:ext>
                </a:extLst>
              </a:rPr>
              <a:t>use?</a:t>
            </a:r>
            <a:endParaRPr sz="1400" b="0" i="0" u="none" strike="noStrike" cap="none">
              <a:solidFill>
                <a:srgbClr val="000000"/>
              </a:solidFill>
              <a:latin typeface="Arial"/>
              <a:ea typeface="Arial"/>
              <a:cs typeface="Arial"/>
              <a:sym typeface="Arial"/>
            </a:endParaRPr>
          </a:p>
        </p:txBody>
      </p:sp>
      <p:sp>
        <p:nvSpPr>
          <p:cNvPr id="721" name="Google Shape;721;p73"/>
          <p:cNvSpPr/>
          <p:nvPr/>
        </p:nvSpPr>
        <p:spPr>
          <a:xfrm>
            <a:off x="5194999" y="4692581"/>
            <a:ext cx="5868236" cy="1497204"/>
          </a:xfrm>
          <a:prstGeom prst="wedgeRectCallout">
            <a:avLst>
              <a:gd name="adj1" fmla="val -71431"/>
              <a:gd name="adj2" fmla="val -4570"/>
            </a:avLst>
          </a:prstGeom>
          <a:no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Poppins"/>
                <a:ea typeface="Poppins"/>
                <a:cs typeface="Poppins"/>
                <a:sym typeface="Poppins"/>
              </a:rPr>
              <a:t>The correct answer is </a:t>
            </a:r>
            <a:r>
              <a:rPr lang="en-US" sz="1600" b="1" i="0" u="none" strike="noStrike" cap="none">
                <a:solidFill>
                  <a:schemeClr val="dk1"/>
                </a:solidFill>
                <a:latin typeface="Poppins"/>
                <a:ea typeface="Poppins"/>
                <a:cs typeface="Poppins"/>
                <a:sym typeface="Poppins"/>
              </a:rPr>
              <a:t>C</a:t>
            </a:r>
            <a:r>
              <a:rPr lang="en-US" sz="1600" b="0" i="0" u="none" strike="noStrike" cap="none">
                <a:solidFill>
                  <a:schemeClr val="dk1"/>
                </a:solidFill>
                <a:latin typeface="Poppins"/>
                <a:ea typeface="Poppins"/>
                <a:cs typeface="Poppins"/>
                <a:sym typeface="Poppins"/>
              </a:rPr>
              <a:t>. As they are clearly using payments from one </a:t>
            </a:r>
            <a:r>
              <a:rPr lang="en-US" sz="1600" b="0" i="0" u="none" strike="noStrike" cap="none">
                <a:solidFill>
                  <a:schemeClr val="dk1"/>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1"/>
                  </a:ext>
                </a:extLst>
              </a:rPr>
              <a:t>customer</a:t>
            </a:r>
            <a:r>
              <a:rPr lang="en-US" sz="1600" b="0" i="0" u="none" strike="noStrike" cap="none">
                <a:solidFill>
                  <a:schemeClr val="dk1"/>
                </a:solidFill>
                <a:latin typeface="Poppins"/>
                <a:ea typeface="Poppins"/>
                <a:cs typeface="Poppins"/>
                <a:sym typeface="Poppins"/>
              </a:rPr>
              <a:t> segment (urban schools) to offer free services to another (village children), which is a classic trait of the Cross-Subsidy Model.</a:t>
            </a:r>
            <a:endParaRPr sz="1600" b="0" i="0" u="none" strike="noStrike" cap="none">
              <a:solidFill>
                <a:schemeClr val="dk1"/>
              </a:solidFill>
              <a:latin typeface="Poppins"/>
              <a:ea typeface="Poppins"/>
              <a:cs typeface="Poppins"/>
              <a:sym typeface="Poppins"/>
            </a:endParaRPr>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74"/>
          <p:cNvSpPr txBox="1"/>
          <p:nvPr/>
        </p:nvSpPr>
        <p:spPr>
          <a:xfrm>
            <a:off x="873703" y="784059"/>
            <a:ext cx="717145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2.2.2: Fundraising Strategies</a:t>
            </a:r>
            <a:endParaRPr sz="1400" b="0" i="0" u="none" strike="noStrike" cap="none">
              <a:solidFill>
                <a:srgbClr val="000000"/>
              </a:solidFill>
              <a:latin typeface="Arial"/>
              <a:ea typeface="Arial"/>
              <a:cs typeface="Arial"/>
              <a:sym typeface="Arial"/>
            </a:endParaRPr>
          </a:p>
        </p:txBody>
      </p:sp>
      <p:sp>
        <p:nvSpPr>
          <p:cNvPr id="728" name="Google Shape;728;p74"/>
          <p:cNvSpPr txBox="1"/>
          <p:nvPr/>
        </p:nvSpPr>
        <p:spPr>
          <a:xfrm>
            <a:off x="107576" y="118334"/>
            <a:ext cx="44106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@ID: Headings would be OST throughout.</a:t>
            </a:r>
            <a:endParaRPr sz="1400" b="0" i="0" u="none" strike="noStrike" cap="none">
              <a:solidFill>
                <a:srgbClr val="000000"/>
              </a:solidFill>
              <a:latin typeface="Arial"/>
              <a:ea typeface="Arial"/>
              <a:cs typeface="Arial"/>
              <a:sym typeface="Arial"/>
            </a:endParaRPr>
          </a:p>
        </p:txBody>
      </p:sp>
      <p:sp>
        <p:nvSpPr>
          <p:cNvPr id="729" name="Google Shape;729;p74"/>
          <p:cNvSpPr txBox="1"/>
          <p:nvPr/>
        </p:nvSpPr>
        <p:spPr>
          <a:xfrm>
            <a:off x="693207" y="2135998"/>
            <a:ext cx="5493900" cy="258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A village has been hit by a flood, damaging homes, schools, and businesses. To rebuild, the community needs financial support. </a:t>
            </a: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By using effective fundraising strategies, they can gather help from individuals and organisations. With the right plan, they can get the assistance they need quickly and make a lasting difference in their recovery.</a:t>
            </a:r>
            <a:endParaRPr sz="1800" b="0" i="0" u="none" strike="noStrike" cap="none">
              <a:solidFill>
                <a:srgbClr val="000000"/>
              </a:solidFill>
              <a:latin typeface="Poppins"/>
              <a:ea typeface="Poppins"/>
              <a:cs typeface="Poppins"/>
              <a:sym typeface="Poppins"/>
            </a:endParaRPr>
          </a:p>
        </p:txBody>
      </p:sp>
      <p:sp>
        <p:nvSpPr>
          <p:cNvPr id="730" name="Google Shape;730;p74"/>
          <p:cNvSpPr txBox="1"/>
          <p:nvPr/>
        </p:nvSpPr>
        <p:spPr>
          <a:xfrm>
            <a:off x="6913265" y="3969098"/>
            <a:ext cx="353702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Flood illustration</a:t>
            </a:r>
            <a:endParaRPr sz="1400" b="0" i="0" u="none" strike="noStrike" cap="none">
              <a:solidFill>
                <a:srgbClr val="000000"/>
              </a:solidFill>
              <a:latin typeface="Arial"/>
              <a:ea typeface="Arial"/>
              <a:cs typeface="Arial"/>
              <a:sym typeface="Arial"/>
            </a:endParaRPr>
          </a:p>
        </p:txBody>
      </p:sp>
      <p:sp>
        <p:nvSpPr>
          <p:cNvPr id="731" name="Google Shape;731;p74"/>
          <p:cNvSpPr txBox="1"/>
          <p:nvPr/>
        </p:nvSpPr>
        <p:spPr>
          <a:xfrm>
            <a:off x="5689879" y="5084710"/>
            <a:ext cx="6094324"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FF0000"/>
                </a:solidFill>
                <a:highlight>
                  <a:srgbClr val="FFFF00"/>
                </a:highlight>
                <a:latin typeface="Arial"/>
                <a:ea typeface="Arial"/>
                <a:cs typeface="Arial"/>
                <a:sym typeface="Arial"/>
              </a:rPr>
              <a:t>https://www.freepik.com/premium-vector/flood-illustration_296278427.htm#fromView=image_search_similar&amp;page=1&amp;position=12&amp;uuid=d9d4deb3-7d2b-408c-9c8d-c2888cfd2764&amp;query=village+hit+by+flood</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75"/>
          <p:cNvSpPr txBox="1"/>
          <p:nvPr/>
        </p:nvSpPr>
        <p:spPr>
          <a:xfrm>
            <a:off x="873703" y="784059"/>
            <a:ext cx="717145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Fundraising Strategies</a:t>
            </a:r>
            <a:endParaRPr sz="1400" b="0" i="0" u="none" strike="noStrike" cap="none">
              <a:solidFill>
                <a:srgbClr val="000000"/>
              </a:solidFill>
              <a:latin typeface="Arial"/>
              <a:ea typeface="Arial"/>
              <a:cs typeface="Arial"/>
              <a:sym typeface="Arial"/>
            </a:endParaRPr>
          </a:p>
        </p:txBody>
      </p:sp>
      <p:sp>
        <p:nvSpPr>
          <p:cNvPr id="738" name="Google Shape;738;p75"/>
          <p:cNvSpPr txBox="1"/>
          <p:nvPr/>
        </p:nvSpPr>
        <p:spPr>
          <a:xfrm>
            <a:off x="826477" y="1603551"/>
            <a:ext cx="3986700" cy="314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Every early-stage social enterprise reaches a point where passion and purpose need to meet capital. </a:t>
            </a: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A compelling idea, no matter how transformative, needs fuel in the form of strategic, value-aligned funding that does not just support the venture but also respects its social intent. </a:t>
            </a:r>
            <a:endParaRPr sz="1800" b="0" i="0" u="none" strike="noStrike" cap="none">
              <a:solidFill>
                <a:srgbClr val="000000"/>
              </a:solidFill>
              <a:latin typeface="Poppins"/>
              <a:ea typeface="Poppins"/>
              <a:cs typeface="Poppins"/>
              <a:sym typeface="Poppins"/>
            </a:endParaRPr>
          </a:p>
        </p:txBody>
      </p:sp>
      <p:grpSp>
        <p:nvGrpSpPr>
          <p:cNvPr id="739" name="Google Shape;739;p75"/>
          <p:cNvGrpSpPr/>
          <p:nvPr/>
        </p:nvGrpSpPr>
        <p:grpSpPr>
          <a:xfrm>
            <a:off x="4805625" y="1147229"/>
            <a:ext cx="7121769" cy="4558516"/>
            <a:chOff x="0" y="142394"/>
            <a:chExt cx="7121769" cy="4558516"/>
          </a:xfrm>
        </p:grpSpPr>
        <p:sp>
          <p:nvSpPr>
            <p:cNvPr id="740" name="Google Shape;740;p75"/>
            <p:cNvSpPr/>
            <p:nvPr/>
          </p:nvSpPr>
          <p:spPr>
            <a:xfrm>
              <a:off x="1710649" y="2975512"/>
              <a:ext cx="2001217" cy="1725398"/>
            </a:xfrm>
            <a:prstGeom prst="hexagon">
              <a:avLst>
                <a:gd name="adj" fmla="val 25000"/>
                <a:gd name="vf" fmla="val 115470"/>
              </a:avLst>
            </a:prstGeom>
            <a:solidFill>
              <a:srgbClr val="19ACE4"/>
            </a:solidFill>
            <a:ln w="254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75"/>
            <p:cNvSpPr txBox="1"/>
            <p:nvPr/>
          </p:nvSpPr>
          <p:spPr>
            <a:xfrm>
              <a:off x="2021200" y="3243261"/>
              <a:ext cx="1380115" cy="1189900"/>
            </a:xfrm>
            <a:prstGeom prst="rect">
              <a:avLst/>
            </a:prstGeom>
            <a:noFill/>
            <a:ln>
              <a:noFill/>
            </a:ln>
          </p:spPr>
          <p:txBody>
            <a:bodyPr spcFirstLastPara="1" wrap="square" lIns="0" tIns="19050" rIns="0" bIns="190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lt1"/>
                  </a:solidFill>
                  <a:latin typeface="Poppins"/>
                  <a:ea typeface="Poppins"/>
                  <a:cs typeface="Poppins"/>
                  <a:sym typeface="Poppins"/>
                </a:rPr>
                <a:t>Crowdfunding</a:t>
              </a:r>
              <a:endParaRPr sz="1500" b="0" i="0" u="none" strike="noStrike" cap="none">
                <a:solidFill>
                  <a:schemeClr val="lt1"/>
                </a:solidFill>
                <a:latin typeface="Poppins"/>
                <a:ea typeface="Poppins"/>
                <a:cs typeface="Poppins"/>
                <a:sym typeface="Poppins"/>
              </a:endParaRPr>
            </a:p>
          </p:txBody>
        </p:sp>
        <p:sp>
          <p:nvSpPr>
            <p:cNvPr id="742" name="Google Shape;742;p75"/>
            <p:cNvSpPr/>
            <p:nvPr/>
          </p:nvSpPr>
          <p:spPr>
            <a:xfrm>
              <a:off x="1762638" y="3737240"/>
              <a:ext cx="234306" cy="201942"/>
            </a:xfrm>
            <a:prstGeom prst="hexagon">
              <a:avLst>
                <a:gd name="adj" fmla="val 25000"/>
                <a:gd name="vf" fmla="val 115470"/>
              </a:avLst>
            </a:prstGeom>
            <a:solidFill>
              <a:schemeClr val="lt1"/>
            </a:solidFill>
            <a:ln w="254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75"/>
            <p:cNvSpPr/>
            <p:nvPr/>
          </p:nvSpPr>
          <p:spPr>
            <a:xfrm>
              <a:off x="0" y="2048765"/>
              <a:ext cx="2001217" cy="1725398"/>
            </a:xfrm>
            <a:prstGeom prst="hexagon">
              <a:avLst>
                <a:gd name="adj" fmla="val 25000"/>
                <a:gd name="vf" fmla="val 115470"/>
              </a:avLst>
            </a:prstGeom>
            <a:solidFill>
              <a:schemeClr val="lt1">
                <a:alpha val="89019"/>
              </a:schemeClr>
            </a:solidFill>
            <a:ln w="254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75"/>
            <p:cNvSpPr/>
            <p:nvPr/>
          </p:nvSpPr>
          <p:spPr>
            <a:xfrm>
              <a:off x="1362394" y="3546238"/>
              <a:ext cx="234306" cy="201942"/>
            </a:xfrm>
            <a:prstGeom prst="hexagon">
              <a:avLst>
                <a:gd name="adj" fmla="val 25000"/>
                <a:gd name="vf" fmla="val 115470"/>
              </a:avLst>
            </a:prstGeom>
            <a:solidFill>
              <a:schemeClr val="lt1"/>
            </a:solidFill>
            <a:ln w="254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75"/>
            <p:cNvSpPr/>
            <p:nvPr/>
          </p:nvSpPr>
          <p:spPr>
            <a:xfrm>
              <a:off x="3415600" y="2028252"/>
              <a:ext cx="2001217" cy="1725398"/>
            </a:xfrm>
            <a:prstGeom prst="hexagon">
              <a:avLst>
                <a:gd name="adj" fmla="val 25000"/>
                <a:gd name="vf" fmla="val 115470"/>
              </a:avLst>
            </a:prstGeom>
            <a:solidFill>
              <a:srgbClr val="19ACE4"/>
            </a:solidFill>
            <a:ln w="254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75"/>
            <p:cNvSpPr txBox="1"/>
            <p:nvPr/>
          </p:nvSpPr>
          <p:spPr>
            <a:xfrm>
              <a:off x="3726151" y="2296001"/>
              <a:ext cx="1380115" cy="1189900"/>
            </a:xfrm>
            <a:prstGeom prst="rect">
              <a:avLst/>
            </a:prstGeom>
            <a:noFill/>
            <a:ln>
              <a:noFill/>
            </a:ln>
          </p:spPr>
          <p:txBody>
            <a:bodyPr spcFirstLastPara="1" wrap="square" lIns="0" tIns="19050" rIns="0" bIns="190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lt1"/>
                  </a:solidFill>
                  <a:latin typeface="Poppins"/>
                  <a:ea typeface="Poppins"/>
                  <a:cs typeface="Poppins"/>
                  <a:sym typeface="Poppins"/>
                </a:rPr>
                <a:t>Angel/Impact Investors</a:t>
              </a:r>
              <a:endParaRPr sz="1500" b="0" i="0" u="none" strike="noStrike" cap="none">
                <a:solidFill>
                  <a:schemeClr val="lt1"/>
                </a:solidFill>
                <a:latin typeface="Poppins"/>
                <a:ea typeface="Poppins"/>
                <a:cs typeface="Poppins"/>
                <a:sym typeface="Poppins"/>
              </a:endParaRPr>
            </a:p>
          </p:txBody>
        </p:sp>
        <p:sp>
          <p:nvSpPr>
            <p:cNvPr id="747" name="Google Shape;747;p75"/>
            <p:cNvSpPr/>
            <p:nvPr/>
          </p:nvSpPr>
          <p:spPr>
            <a:xfrm>
              <a:off x="4783692" y="3523901"/>
              <a:ext cx="234306" cy="201942"/>
            </a:xfrm>
            <a:prstGeom prst="hexagon">
              <a:avLst>
                <a:gd name="adj" fmla="val 25000"/>
                <a:gd name="vf" fmla="val 115470"/>
              </a:avLst>
            </a:prstGeom>
            <a:solidFill>
              <a:schemeClr val="lt1"/>
            </a:solidFill>
            <a:ln w="254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75"/>
            <p:cNvSpPr/>
            <p:nvPr/>
          </p:nvSpPr>
          <p:spPr>
            <a:xfrm>
              <a:off x="5120552" y="2975512"/>
              <a:ext cx="2001217" cy="1725398"/>
            </a:xfrm>
            <a:prstGeom prst="hexagon">
              <a:avLst>
                <a:gd name="adj" fmla="val 25000"/>
                <a:gd name="vf" fmla="val 115470"/>
              </a:avLst>
            </a:prstGeom>
            <a:solidFill>
              <a:schemeClr val="lt1">
                <a:alpha val="89019"/>
              </a:schemeClr>
            </a:solidFill>
            <a:ln w="254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75"/>
            <p:cNvSpPr/>
            <p:nvPr/>
          </p:nvSpPr>
          <p:spPr>
            <a:xfrm>
              <a:off x="5172541" y="3737240"/>
              <a:ext cx="234306" cy="201942"/>
            </a:xfrm>
            <a:prstGeom prst="hexagon">
              <a:avLst>
                <a:gd name="adj" fmla="val 25000"/>
                <a:gd name="vf" fmla="val 115470"/>
              </a:avLst>
            </a:prstGeom>
            <a:solidFill>
              <a:schemeClr val="lt1"/>
            </a:solidFill>
            <a:ln w="254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75"/>
            <p:cNvSpPr/>
            <p:nvPr/>
          </p:nvSpPr>
          <p:spPr>
            <a:xfrm>
              <a:off x="1710649" y="1085095"/>
              <a:ext cx="2001217" cy="1725398"/>
            </a:xfrm>
            <a:prstGeom prst="hexagon">
              <a:avLst>
                <a:gd name="adj" fmla="val 25000"/>
                <a:gd name="vf" fmla="val 115470"/>
              </a:avLst>
            </a:prstGeom>
            <a:solidFill>
              <a:srgbClr val="19ACE4"/>
            </a:solidFill>
            <a:ln w="254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75"/>
            <p:cNvSpPr txBox="1"/>
            <p:nvPr/>
          </p:nvSpPr>
          <p:spPr>
            <a:xfrm>
              <a:off x="2021200" y="1352844"/>
              <a:ext cx="1380115" cy="1189900"/>
            </a:xfrm>
            <a:prstGeom prst="rect">
              <a:avLst/>
            </a:prstGeom>
            <a:noFill/>
            <a:ln>
              <a:noFill/>
            </a:ln>
          </p:spPr>
          <p:txBody>
            <a:bodyPr spcFirstLastPara="1" wrap="square" lIns="0" tIns="19050" rIns="0" bIns="190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lt1"/>
                  </a:solidFill>
                  <a:latin typeface="Poppins"/>
                  <a:ea typeface="Poppins"/>
                  <a:cs typeface="Poppins"/>
                  <a:sym typeface="Poppins"/>
                </a:rPr>
                <a:t>Corporate Social Responsibility (CSR)</a:t>
              </a:r>
              <a:endParaRPr sz="1500" b="0" i="0" u="none" strike="noStrike" cap="none">
                <a:solidFill>
                  <a:schemeClr val="lt1"/>
                </a:solidFill>
                <a:latin typeface="Poppins"/>
                <a:ea typeface="Poppins"/>
                <a:cs typeface="Poppins"/>
                <a:sym typeface="Poppins"/>
              </a:endParaRPr>
            </a:p>
          </p:txBody>
        </p:sp>
        <p:sp>
          <p:nvSpPr>
            <p:cNvPr id="752" name="Google Shape;752;p75"/>
            <p:cNvSpPr/>
            <p:nvPr/>
          </p:nvSpPr>
          <p:spPr>
            <a:xfrm>
              <a:off x="3067346" y="1122475"/>
              <a:ext cx="234306" cy="201942"/>
            </a:xfrm>
            <a:prstGeom prst="hexagon">
              <a:avLst>
                <a:gd name="adj" fmla="val 25000"/>
                <a:gd name="vf" fmla="val 115470"/>
              </a:avLst>
            </a:prstGeom>
            <a:solidFill>
              <a:schemeClr val="lt1"/>
            </a:solidFill>
            <a:ln w="254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75"/>
            <p:cNvSpPr/>
            <p:nvPr/>
          </p:nvSpPr>
          <p:spPr>
            <a:xfrm>
              <a:off x="3415600" y="142394"/>
              <a:ext cx="2001217" cy="1725398"/>
            </a:xfrm>
            <a:prstGeom prst="hexagon">
              <a:avLst>
                <a:gd name="adj" fmla="val 25000"/>
                <a:gd name="vf" fmla="val 115470"/>
              </a:avLst>
            </a:prstGeom>
            <a:solidFill>
              <a:schemeClr val="lt1">
                <a:alpha val="89019"/>
              </a:schemeClr>
            </a:solidFill>
            <a:ln w="254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75"/>
            <p:cNvSpPr/>
            <p:nvPr/>
          </p:nvSpPr>
          <p:spPr>
            <a:xfrm>
              <a:off x="3474711" y="900019"/>
              <a:ext cx="234306" cy="201942"/>
            </a:xfrm>
            <a:prstGeom prst="hexagon">
              <a:avLst>
                <a:gd name="adj" fmla="val 25000"/>
                <a:gd name="vf" fmla="val 115470"/>
              </a:avLst>
            </a:prstGeom>
            <a:solidFill>
              <a:schemeClr val="lt1"/>
            </a:solidFill>
            <a:ln w="25400" cap="flat" cmpd="sng">
              <a:solidFill>
                <a:srgbClr val="19ACE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5" name="Google Shape;755;p75"/>
          <p:cNvSpPr txBox="1"/>
          <p:nvPr/>
        </p:nvSpPr>
        <p:spPr>
          <a:xfrm>
            <a:off x="826467" y="5388475"/>
            <a:ext cx="61998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highlight>
                  <a:srgbClr val="FFFF00"/>
                </a:highlight>
                <a:latin typeface="Poppins"/>
                <a:ea typeface="Poppins"/>
                <a:cs typeface="Poppins"/>
                <a:sym typeface="Poppins"/>
              </a:rPr>
              <a:t>Embed the PDF </a:t>
            </a:r>
            <a:r>
              <a:rPr lang="en-US" sz="1800" b="0" i="0" u="none" strike="noStrike" cap="none">
                <a:solidFill>
                  <a:srgbClr val="FF0000"/>
                </a:solidFill>
                <a:highlight>
                  <a:srgbClr val="FFFF00"/>
                </a:highlight>
                <a:latin typeface="Poppins"/>
                <a:ea typeface="Poppins"/>
                <a:cs typeface="Poppins"/>
                <a:sym typeface="Poppins"/>
              </a:rPr>
              <a:t>‘Fundraising </a:t>
            </a:r>
            <a:r>
              <a:rPr lang="en-US" sz="1800" b="0" i="0" u="none" strike="noStrike" cap="none">
                <a:solidFill>
                  <a:srgbClr val="FF0000"/>
                </a:solidFill>
                <a:highlight>
                  <a:srgbClr val="FFFF00"/>
                </a:highlight>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3"/>
                  </a:ext>
                </a:extLst>
              </a:rPr>
              <a:t>Channels’</a:t>
            </a:r>
            <a:r>
              <a:rPr lang="en-US" sz="1800" b="0" i="0" u="none" strike="noStrike" cap="none">
                <a:solidFill>
                  <a:srgbClr val="FF0000"/>
                </a:solidFill>
                <a:highlight>
                  <a:srgbClr val="FFFF00"/>
                </a:highlight>
                <a:latin typeface="Poppins"/>
                <a:ea typeface="Poppins"/>
                <a:cs typeface="Poppins"/>
                <a:sym typeface="Poppins"/>
              </a:rPr>
              <a:t> </a:t>
            </a:r>
            <a:r>
              <a:rPr lang="en-US" sz="1800" b="0" i="0" u="none" strike="noStrike" cap="none">
                <a:solidFill>
                  <a:srgbClr val="000000"/>
                </a:solidFill>
                <a:highlight>
                  <a:srgbClr val="FFFF00"/>
                </a:highlight>
                <a:latin typeface="Poppins"/>
                <a:ea typeface="Poppins"/>
                <a:cs typeface="Poppins"/>
                <a:sym typeface="Poppins"/>
              </a:rPr>
              <a:t>here</a:t>
            </a:r>
            <a:endParaRPr sz="1400" b="0" i="0" u="none" strike="noStrike" cap="none">
              <a:solidFill>
                <a:srgbClr val="000000"/>
              </a:solidFill>
              <a:latin typeface="Arial"/>
              <a:ea typeface="Arial"/>
              <a:cs typeface="Arial"/>
              <a:sym typeface="Arial"/>
            </a:endParaRPr>
          </a:p>
        </p:txBody>
      </p:sp>
      <p:sp>
        <p:nvSpPr>
          <p:cNvPr id="756" name="Google Shape;756;p75"/>
          <p:cNvSpPr txBox="1"/>
          <p:nvPr/>
        </p:nvSpPr>
        <p:spPr>
          <a:xfrm>
            <a:off x="8654144" y="1657979"/>
            <a:ext cx="1936819"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F0000"/>
                </a:solidFill>
                <a:highlight>
                  <a:srgbClr val="FFFF00"/>
                </a:highlight>
                <a:latin typeface="Arial"/>
                <a:ea typeface="Arial"/>
                <a:cs typeface="Arial"/>
                <a:sym typeface="Arial"/>
              </a:rPr>
              <a:t>https://www.freepik.com/free-vector/organic-flat-csr-concept-illustrated_13641485.htm#fromView=search&amp;page=1&amp;position=3&amp;uuid=0eb9e8ad-8c9c-4e6a-a635-7204db6fe5d3&amp;query=CSR</a:t>
            </a:r>
            <a:endParaRPr sz="1400" b="0" i="0" u="none" strike="noStrike" cap="none">
              <a:solidFill>
                <a:srgbClr val="000000"/>
              </a:solidFill>
              <a:latin typeface="Arial"/>
              <a:ea typeface="Arial"/>
              <a:cs typeface="Arial"/>
              <a:sym typeface="Arial"/>
            </a:endParaRPr>
          </a:p>
        </p:txBody>
      </p:sp>
      <p:sp>
        <p:nvSpPr>
          <p:cNvPr id="757" name="Google Shape;757;p75"/>
          <p:cNvSpPr txBox="1"/>
          <p:nvPr/>
        </p:nvSpPr>
        <p:spPr>
          <a:xfrm>
            <a:off x="8842548" y="954593"/>
            <a:ext cx="214029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CSR concept</a:t>
            </a:r>
            <a:endParaRPr sz="1400" b="0" i="0" u="none" strike="noStrike" cap="none">
              <a:solidFill>
                <a:srgbClr val="000000"/>
              </a:solidFill>
              <a:latin typeface="Arial"/>
              <a:ea typeface="Arial"/>
              <a:cs typeface="Arial"/>
              <a:sym typeface="Arial"/>
            </a:endParaRPr>
          </a:p>
        </p:txBody>
      </p:sp>
      <p:sp>
        <p:nvSpPr>
          <p:cNvPr id="758" name="Google Shape;758;p75"/>
          <p:cNvSpPr txBox="1"/>
          <p:nvPr/>
        </p:nvSpPr>
        <p:spPr>
          <a:xfrm>
            <a:off x="10118689" y="4542099"/>
            <a:ext cx="1838849" cy="8463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highlight>
                  <a:srgbClr val="FFFF00"/>
                </a:highlight>
                <a:latin typeface="Arial"/>
                <a:ea typeface="Arial"/>
                <a:cs typeface="Arial"/>
                <a:sym typeface="Arial"/>
              </a:rPr>
              <a:t>https://www.freepik.com/premium-vector/happy-businessman-with-angle-ring-wing-attract-lot-money_3394231.htm#fromView=search&amp;page=1&amp;position=16&amp;uuid=79a30820-7637-41c1-b026-0912c5bc5791&amp;query=angel+investor</a:t>
            </a:r>
            <a:endParaRPr sz="1400" b="0" i="0" u="none" strike="noStrike" cap="none">
              <a:solidFill>
                <a:srgbClr val="000000"/>
              </a:solidFill>
              <a:latin typeface="Arial"/>
              <a:ea typeface="Arial"/>
              <a:cs typeface="Arial"/>
              <a:sym typeface="Arial"/>
            </a:endParaRPr>
          </a:p>
        </p:txBody>
      </p:sp>
      <p:sp>
        <p:nvSpPr>
          <p:cNvPr id="759" name="Google Shape;759;p75"/>
          <p:cNvSpPr txBox="1"/>
          <p:nvPr/>
        </p:nvSpPr>
        <p:spPr>
          <a:xfrm>
            <a:off x="9949542" y="5568461"/>
            <a:ext cx="214029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A man as an angel with money</a:t>
            </a:r>
            <a:endParaRPr sz="1400" b="0" i="0" u="none" strike="noStrike" cap="none">
              <a:solidFill>
                <a:srgbClr val="000000"/>
              </a:solidFill>
              <a:latin typeface="Arial"/>
              <a:ea typeface="Arial"/>
              <a:cs typeface="Arial"/>
              <a:sym typeface="Arial"/>
            </a:endParaRPr>
          </a:p>
        </p:txBody>
      </p:sp>
      <p:sp>
        <p:nvSpPr>
          <p:cNvPr id="760" name="Google Shape;760;p75"/>
          <p:cNvSpPr txBox="1"/>
          <p:nvPr/>
        </p:nvSpPr>
        <p:spPr>
          <a:xfrm>
            <a:off x="4956351" y="3446828"/>
            <a:ext cx="1605224"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FF0000"/>
                </a:solidFill>
                <a:highlight>
                  <a:srgbClr val="FFFF00"/>
                </a:highlight>
                <a:latin typeface="Arial"/>
                <a:ea typeface="Arial"/>
                <a:cs typeface="Arial"/>
                <a:sym typeface="Arial"/>
              </a:rPr>
              <a:t>https://www.freepik.com/free-vector/crowdfunding-isometric-concept-with-money-donation-fundraising-symbols-vector-illustration_37419730.htm#fromView=search&amp;page=1&amp;position=2&amp;uuid=19b176bb-5cee-4ebc-821f-fc524c93c999&amp;query=crowdfunding</a:t>
            </a:r>
            <a:endParaRPr sz="1400" b="0" i="0" u="none" strike="noStrike" cap="none">
              <a:solidFill>
                <a:srgbClr val="000000"/>
              </a:solidFill>
              <a:latin typeface="Arial"/>
              <a:ea typeface="Arial"/>
              <a:cs typeface="Arial"/>
              <a:sym typeface="Arial"/>
            </a:endParaRPr>
          </a:p>
        </p:txBody>
      </p:sp>
      <p:sp>
        <p:nvSpPr>
          <p:cNvPr id="761" name="Google Shape;761;p75"/>
          <p:cNvSpPr txBox="1"/>
          <p:nvPr/>
        </p:nvSpPr>
        <p:spPr>
          <a:xfrm>
            <a:off x="4754543" y="4483239"/>
            <a:ext cx="214029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Crowdfunding concept</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
          <p:cNvSpPr txBox="1"/>
          <p:nvPr/>
        </p:nvSpPr>
        <p:spPr>
          <a:xfrm>
            <a:off x="936023" y="649415"/>
            <a:ext cx="10127212" cy="46162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Unit 2.1</a:t>
            </a:r>
            <a:r>
              <a:rPr lang="en-US" sz="2400" b="0" i="0" u="none" strike="noStrike" cap="none">
                <a:solidFill>
                  <a:schemeClr val="dk1"/>
                </a:solidFill>
                <a:latin typeface="Poppins"/>
                <a:ea typeface="Poppins"/>
                <a:cs typeface="Poppins"/>
                <a:sym typeface="Poppins"/>
              </a:rPr>
              <a:t>: </a:t>
            </a:r>
            <a:r>
              <a:rPr lang="en-US" sz="2400" b="1" i="0" u="none" strike="noStrike" cap="none">
                <a:solidFill>
                  <a:schemeClr val="dk1"/>
                </a:solidFill>
                <a:latin typeface="Poppins"/>
                <a:ea typeface="Poppins"/>
                <a:cs typeface="Poppins"/>
                <a:sym typeface="Poppins"/>
              </a:rPr>
              <a:t>Business Model Development</a:t>
            </a:r>
            <a:endParaRPr sz="2400" b="1" i="0" u="none" strike="noStrike" cap="none">
              <a:solidFill>
                <a:schemeClr val="dk1"/>
              </a:solidFill>
              <a:latin typeface="Poppins"/>
              <a:ea typeface="Poppins"/>
              <a:cs typeface="Poppins"/>
              <a:sym typeface="Poppins"/>
            </a:endParaRPr>
          </a:p>
        </p:txBody>
      </p:sp>
      <p:pic>
        <p:nvPicPr>
          <p:cNvPr id="151" name="Google Shape;151;p3" descr="Classroom"/>
          <p:cNvPicPr preferRelativeResize="0"/>
          <p:nvPr/>
        </p:nvPicPr>
        <p:blipFill rotWithShape="1">
          <a:blip r:embed="rId4">
            <a:alphaModFix/>
          </a:blip>
          <a:srcRect/>
          <a:stretch/>
        </p:blipFill>
        <p:spPr>
          <a:xfrm>
            <a:off x="610510" y="1244865"/>
            <a:ext cx="914400" cy="914400"/>
          </a:xfrm>
          <a:prstGeom prst="rect">
            <a:avLst/>
          </a:prstGeom>
          <a:noFill/>
          <a:ln>
            <a:noFill/>
          </a:ln>
        </p:spPr>
      </p:pic>
      <p:sp>
        <p:nvSpPr>
          <p:cNvPr id="152" name="Google Shape;152;p3"/>
          <p:cNvSpPr txBox="1"/>
          <p:nvPr/>
        </p:nvSpPr>
        <p:spPr>
          <a:xfrm>
            <a:off x="1640359" y="1566138"/>
            <a:ext cx="6098058" cy="38865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000000"/>
              </a:buClr>
              <a:buSzPts val="1800"/>
              <a:buFont typeface="Arial"/>
              <a:buNone/>
            </a:pPr>
            <a:r>
              <a:rPr lang="en-US" sz="1800" b="1" i="0" u="none" strike="noStrike" cap="none">
                <a:solidFill>
                  <a:schemeClr val="dk1"/>
                </a:solidFill>
                <a:latin typeface="Poppins"/>
                <a:ea typeface="Poppins"/>
                <a:cs typeface="Poppins"/>
                <a:sym typeface="Poppins"/>
              </a:rPr>
              <a:t>Key Learning Outcomes</a:t>
            </a:r>
            <a:endParaRPr sz="1800" b="0" i="0" u="none" strike="noStrike" cap="none">
              <a:solidFill>
                <a:schemeClr val="dk1"/>
              </a:solidFill>
              <a:latin typeface="Poppins"/>
              <a:ea typeface="Poppins"/>
              <a:cs typeface="Poppins"/>
              <a:sym typeface="Poppins"/>
            </a:endParaRPr>
          </a:p>
        </p:txBody>
      </p:sp>
      <p:sp>
        <p:nvSpPr>
          <p:cNvPr id="153" name="Google Shape;153;p3"/>
          <p:cNvSpPr txBox="1"/>
          <p:nvPr/>
        </p:nvSpPr>
        <p:spPr>
          <a:xfrm>
            <a:off x="1524910" y="2275539"/>
            <a:ext cx="9021900" cy="36303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000000"/>
              </a:buClr>
              <a:buSzPts val="1800"/>
              <a:buFont typeface="Arial"/>
              <a:buNone/>
            </a:pPr>
            <a:r>
              <a:rPr lang="en-US" sz="1800" b="1" i="0" u="none" strike="noStrike" cap="none">
                <a:solidFill>
                  <a:schemeClr val="dk1"/>
                </a:solidFill>
                <a:latin typeface="Poppins"/>
                <a:ea typeface="Poppins"/>
                <a:cs typeface="Poppins"/>
                <a:sym typeface="Poppins"/>
              </a:rPr>
              <a:t>At the end of this Unit, you should be able to:</a:t>
            </a:r>
            <a:endParaRPr sz="1400" b="0" i="0" u="none" strike="noStrike" cap="none">
              <a:solidFill>
                <a:schemeClr val="dk1"/>
              </a:solidFill>
              <a:latin typeface="Arial"/>
              <a:ea typeface="Arial"/>
              <a:cs typeface="Arial"/>
              <a:sym typeface="Arial"/>
            </a:endParaRPr>
          </a:p>
          <a:p>
            <a:pPr marL="0" marR="0" lvl="0" indent="0" algn="l" rtl="0">
              <a:lnSpc>
                <a:spcPct val="107000"/>
              </a:lnSpc>
              <a:spcBef>
                <a:spcPts val="0"/>
              </a:spcBef>
              <a:spcAft>
                <a:spcPts val="0"/>
              </a:spcAft>
              <a:buClr>
                <a:srgbClr val="000000"/>
              </a:buClr>
              <a:buSzPts val="1800"/>
              <a:buFont typeface="Arial"/>
              <a:buNone/>
            </a:pPr>
            <a:endParaRPr sz="1800" b="1" i="0" u="none" strike="noStrike" cap="none">
              <a:solidFill>
                <a:schemeClr val="dk1"/>
              </a:solidFill>
              <a:latin typeface="Poppins"/>
              <a:ea typeface="Poppins"/>
              <a:cs typeface="Poppins"/>
              <a:sym typeface="Poppins"/>
            </a:endParaRPr>
          </a:p>
          <a:p>
            <a:pPr marL="285750" marR="0" lvl="0" indent="-285750" algn="l" rtl="0">
              <a:lnSpc>
                <a:spcPct val="107000"/>
              </a:lnSpc>
              <a:spcBef>
                <a:spcPts val="0"/>
              </a:spcBef>
              <a:spcAft>
                <a:spcPts val="0"/>
              </a:spcAft>
              <a:buClr>
                <a:srgbClr val="000000"/>
              </a:buClr>
              <a:buSzPts val="1800"/>
              <a:buFont typeface="Arial"/>
              <a:buChar char="•"/>
            </a:pPr>
            <a:r>
              <a:rPr lang="en-US" sz="1800" b="0" i="0" u="none" strike="noStrike" cap="none">
                <a:solidFill>
                  <a:schemeClr val="dk1"/>
                </a:solidFill>
                <a:latin typeface="Poppins"/>
                <a:ea typeface="Poppins"/>
                <a:cs typeface="Poppins"/>
                <a:sym typeface="Poppins"/>
              </a:rPr>
              <a:t>Describe the components of </a:t>
            </a:r>
            <a:r>
              <a:rPr lang="en-US" sz="1800" b="0" i="0" u="none" strike="noStrike" cap="none">
                <a:solidFill>
                  <a:schemeClr val="dk1"/>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a Social </a:t>
            </a:r>
            <a:r>
              <a:rPr lang="en-US" sz="1800" b="0" i="0" u="none" strike="noStrike" cap="none">
                <a:solidFill>
                  <a:schemeClr val="dk1"/>
                </a:solidFill>
                <a:latin typeface="Poppins"/>
                <a:ea typeface="Poppins"/>
                <a:cs typeface="Poppins"/>
                <a:sym typeface="Poppins"/>
              </a:rPr>
              <a:t>Business Model Canvas and its applications to mission-driven ventures.</a:t>
            </a:r>
            <a:endParaRPr sz="1400" b="0" i="0" u="none" strike="noStrike" cap="none">
              <a:solidFill>
                <a:srgbClr val="000000"/>
              </a:solidFill>
              <a:latin typeface="Arial"/>
              <a:ea typeface="Arial"/>
              <a:cs typeface="Arial"/>
              <a:sym typeface="Arial"/>
            </a:endParaRPr>
          </a:p>
          <a:p>
            <a:pPr marL="285750" marR="0" lvl="0" indent="-285750" algn="l" rtl="0">
              <a:lnSpc>
                <a:spcPct val="107000"/>
              </a:lnSpc>
              <a:spcBef>
                <a:spcPts val="0"/>
              </a:spcBef>
              <a:spcAft>
                <a:spcPts val="0"/>
              </a:spcAft>
              <a:buClr>
                <a:srgbClr val="000000"/>
              </a:buClr>
              <a:buSzPts val="1800"/>
              <a:buFont typeface="Arial"/>
              <a:buChar char="•"/>
            </a:pPr>
            <a:r>
              <a:rPr lang="en-US" sz="1800" b="0" i="0" u="none" strike="noStrike" cap="none">
                <a:solidFill>
                  <a:schemeClr val="dk1"/>
                </a:solidFill>
                <a:latin typeface="Poppins"/>
                <a:ea typeface="Poppins"/>
                <a:cs typeface="Poppins"/>
                <a:sym typeface="Poppins"/>
              </a:rPr>
              <a:t>Explain how social enterprises integrate social, environmental, and financial goals into their core strategy.</a:t>
            </a:r>
            <a:endParaRPr sz="1400" b="0" i="0" u="none" strike="noStrike" cap="none">
              <a:solidFill>
                <a:srgbClr val="000000"/>
              </a:solidFill>
              <a:latin typeface="Arial"/>
              <a:ea typeface="Arial"/>
              <a:cs typeface="Arial"/>
              <a:sym typeface="Arial"/>
            </a:endParaRPr>
          </a:p>
          <a:p>
            <a:pPr marL="285750" marR="0" lvl="0" indent="-285750" algn="l" rtl="0">
              <a:lnSpc>
                <a:spcPct val="107000"/>
              </a:lnSpc>
              <a:spcBef>
                <a:spcPts val="0"/>
              </a:spcBef>
              <a:spcAft>
                <a:spcPts val="0"/>
              </a:spcAft>
              <a:buClr>
                <a:srgbClr val="000000"/>
              </a:buClr>
              <a:buSzPts val="1800"/>
              <a:buFont typeface="Arial"/>
              <a:buChar char="•"/>
            </a:pPr>
            <a:r>
              <a:rPr lang="en-US" sz="1800" b="0" i="0" u="none" strike="noStrike" cap="none">
                <a:solidFill>
                  <a:schemeClr val="dk1"/>
                </a:solidFill>
                <a:latin typeface="Poppins"/>
                <a:ea typeface="Poppins"/>
                <a:cs typeface="Poppins"/>
                <a:sym typeface="Poppins"/>
              </a:rPr>
              <a:t>Explain the principles of the lean startup method and how they support early-stage experimentation.</a:t>
            </a:r>
            <a:endParaRPr sz="1400" b="0" i="0" u="none" strike="noStrike" cap="none">
              <a:solidFill>
                <a:srgbClr val="000000"/>
              </a:solidFill>
              <a:latin typeface="Arial"/>
              <a:ea typeface="Arial"/>
              <a:cs typeface="Arial"/>
              <a:sym typeface="Arial"/>
            </a:endParaRPr>
          </a:p>
          <a:p>
            <a:pPr marL="285750" marR="0" lvl="0" indent="-285750" algn="l" rtl="0">
              <a:lnSpc>
                <a:spcPct val="107000"/>
              </a:lnSpc>
              <a:spcBef>
                <a:spcPts val="0"/>
              </a:spcBef>
              <a:spcAft>
                <a:spcPts val="0"/>
              </a:spcAft>
              <a:buClr>
                <a:srgbClr val="000000"/>
              </a:buClr>
              <a:buSzPts val="1800"/>
              <a:buFont typeface="Arial"/>
              <a:buChar char="•"/>
            </a:pPr>
            <a:r>
              <a:rPr lang="en-US" sz="1800" b="0" i="0" u="none" strike="noStrike" cap="none">
                <a:solidFill>
                  <a:schemeClr val="dk1"/>
                </a:solidFill>
                <a:latin typeface="Poppins"/>
                <a:ea typeface="Poppins"/>
                <a:cs typeface="Poppins"/>
                <a:sym typeface="Poppins"/>
              </a:rPr>
              <a:t>Analyse different social enterprise delivery models and evaluate their effectiveness in scaling impact across diverse contexts.</a:t>
            </a:r>
            <a:endParaRPr sz="1400" b="0" i="0" u="none" strike="noStrike" cap="none">
              <a:solidFill>
                <a:srgbClr val="000000"/>
              </a:solidFill>
              <a:latin typeface="Arial"/>
              <a:ea typeface="Arial"/>
              <a:cs typeface="Arial"/>
              <a:sym typeface="Arial"/>
            </a:endParaRPr>
          </a:p>
          <a:p>
            <a:pPr marL="285750" marR="0" lvl="0" indent="-285750" algn="l" rtl="0">
              <a:lnSpc>
                <a:spcPct val="107000"/>
              </a:lnSpc>
              <a:spcBef>
                <a:spcPts val="0"/>
              </a:spcBef>
              <a:spcAft>
                <a:spcPts val="0"/>
              </a:spcAft>
              <a:buClr>
                <a:srgbClr val="000000"/>
              </a:buClr>
              <a:buSzPts val="1800"/>
              <a:buFont typeface="Arial"/>
              <a:buChar char="•"/>
            </a:pPr>
            <a:r>
              <a:rPr lang="en-US" sz="1800" b="0" i="0" u="none" strike="noStrike" cap="none">
                <a:solidFill>
                  <a:schemeClr val="dk1"/>
                </a:solidFill>
                <a:latin typeface="Poppins"/>
                <a:ea typeface="Poppins"/>
                <a:cs typeface="Poppins"/>
                <a:sym typeface="Poppins"/>
              </a:rPr>
              <a:t>Develop a minimum viable product (MVP) and plan a basic user testing strategy.</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76"/>
          <p:cNvSpPr txBox="1"/>
          <p:nvPr/>
        </p:nvSpPr>
        <p:spPr>
          <a:xfrm>
            <a:off x="722977" y="402222"/>
            <a:ext cx="71714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Think Break!</a:t>
            </a:r>
            <a:endParaRPr sz="2400" b="0" i="0" u="none" strike="noStrike" cap="none">
              <a:solidFill>
                <a:schemeClr val="dk1"/>
              </a:solidFill>
              <a:latin typeface="Poppins"/>
              <a:ea typeface="Poppins"/>
              <a:cs typeface="Poppins"/>
              <a:sym typeface="Poppins"/>
            </a:endParaRPr>
          </a:p>
        </p:txBody>
      </p:sp>
      <p:sp>
        <p:nvSpPr>
          <p:cNvPr id="768" name="Google Shape;768;p76"/>
          <p:cNvSpPr txBox="1"/>
          <p:nvPr/>
        </p:nvSpPr>
        <p:spPr>
          <a:xfrm>
            <a:off x="107576" y="118334"/>
            <a:ext cx="44106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Poppins"/>
                <a:ea typeface="Poppins"/>
                <a:cs typeface="Poppins"/>
                <a:sym typeface="Poppins"/>
              </a:rPr>
              <a:t>@ID: Drag and Drop</a:t>
            </a:r>
            <a:endParaRPr sz="1400" b="0" i="0" u="none" strike="noStrike" cap="none">
              <a:solidFill>
                <a:srgbClr val="000000"/>
              </a:solidFill>
              <a:latin typeface="Arial"/>
              <a:ea typeface="Arial"/>
              <a:cs typeface="Arial"/>
              <a:sym typeface="Arial"/>
            </a:endParaRPr>
          </a:p>
        </p:txBody>
      </p:sp>
      <p:sp>
        <p:nvSpPr>
          <p:cNvPr id="769" name="Google Shape;769;p76"/>
          <p:cNvSpPr txBox="1"/>
          <p:nvPr/>
        </p:nvSpPr>
        <p:spPr>
          <a:xfrm>
            <a:off x="722973" y="863881"/>
            <a:ext cx="105180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Read the scenario carefully and choose the most appropriate fundraising strategy out of the three options.</a:t>
            </a:r>
            <a:endParaRPr sz="1800" b="0" i="0" u="none" strike="noStrike" cap="none">
              <a:solidFill>
                <a:srgbClr val="000000"/>
              </a:solidFill>
              <a:latin typeface="Poppins"/>
              <a:ea typeface="Poppins"/>
              <a:cs typeface="Poppins"/>
              <a:sym typeface="Poppins"/>
            </a:endParaRPr>
          </a:p>
        </p:txBody>
      </p:sp>
      <p:sp>
        <p:nvSpPr>
          <p:cNvPr id="770" name="Google Shape;770;p76"/>
          <p:cNvSpPr txBox="1"/>
          <p:nvPr/>
        </p:nvSpPr>
        <p:spPr>
          <a:xfrm>
            <a:off x="695848" y="1633696"/>
            <a:ext cx="10839600" cy="175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Poppins"/>
                <a:ea typeface="Poppins"/>
                <a:cs typeface="Poppins"/>
                <a:sym typeface="Poppins"/>
              </a:rPr>
              <a:t>Scenario: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Due to an intense heatwave, smallholder farmers in a semi-arid region have lost most of their crop yield. A social enterprise working with these farmers has developed a climate-resilient farming kit that includes shade nets, organic inputs and water-saving tools. To launch the first phase and support 1,000 farmers before the next sowing season, they need to raise ₹15 lakhs in the next two months.</a:t>
            </a:r>
            <a:endParaRPr sz="1800" b="0" i="0" u="none" strike="noStrike" cap="none">
              <a:solidFill>
                <a:srgbClr val="000000"/>
              </a:solidFill>
              <a:latin typeface="Poppins"/>
              <a:ea typeface="Poppins"/>
              <a:cs typeface="Poppins"/>
              <a:sym typeface="Poppins"/>
            </a:endParaRPr>
          </a:p>
        </p:txBody>
      </p:sp>
      <p:sp>
        <p:nvSpPr>
          <p:cNvPr id="771" name="Google Shape;771;p76"/>
          <p:cNvSpPr txBox="1"/>
          <p:nvPr/>
        </p:nvSpPr>
        <p:spPr>
          <a:xfrm>
            <a:off x="796332" y="3759945"/>
            <a:ext cx="6094324"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Poppins"/>
                <a:ea typeface="Poppins"/>
                <a:cs typeface="Poppins"/>
                <a:sym typeface="Poppins"/>
              </a:rPr>
              <a:t>A) Crowdfunding</a:t>
            </a:r>
            <a:endParaRPr sz="14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B) Angel/Impact Investor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Poppins"/>
                <a:ea typeface="Poppins"/>
                <a:cs typeface="Poppins"/>
                <a:sym typeface="Poppins"/>
              </a:rPr>
              <a:t>C) CSR Partnership</a:t>
            </a:r>
            <a:endParaRPr sz="1800" b="0" i="0" u="none" strike="noStrike" cap="none">
              <a:solidFill>
                <a:schemeClr val="dk1"/>
              </a:solidFill>
              <a:latin typeface="Poppins"/>
              <a:ea typeface="Poppins"/>
              <a:cs typeface="Poppins"/>
              <a:sym typeface="Poppins"/>
            </a:endParaRPr>
          </a:p>
        </p:txBody>
      </p:sp>
      <p:sp>
        <p:nvSpPr>
          <p:cNvPr id="772" name="Google Shape;772;p76"/>
          <p:cNvSpPr/>
          <p:nvPr/>
        </p:nvSpPr>
        <p:spPr>
          <a:xfrm>
            <a:off x="4642338" y="3798278"/>
            <a:ext cx="6933363" cy="1848896"/>
          </a:xfrm>
          <a:prstGeom prst="wedgeRoundRectCallout">
            <a:avLst>
              <a:gd name="adj1" fmla="val -64745"/>
              <a:gd name="adj2" fmla="val -43574"/>
              <a:gd name="adj3" fmla="val 16667"/>
            </a:avLst>
          </a:prstGeom>
          <a:no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Poppins"/>
                <a:ea typeface="Poppins"/>
                <a:cs typeface="Poppins"/>
                <a:sym typeface="Poppins"/>
              </a:rPr>
              <a:t>The correct option is </a:t>
            </a:r>
            <a:r>
              <a:rPr lang="en-US" sz="1600" b="1" i="0" u="none" strike="noStrike" cap="none">
                <a:solidFill>
                  <a:schemeClr val="dk1"/>
                </a:solidFill>
                <a:latin typeface="Poppins"/>
                <a:ea typeface="Poppins"/>
                <a:cs typeface="Poppins"/>
                <a:sym typeface="Poppins"/>
              </a:rPr>
              <a:t>A:</a:t>
            </a:r>
            <a:r>
              <a:rPr lang="en-US" sz="1600" b="0" i="0" u="none" strike="noStrike" cap="none">
                <a:solidFill>
                  <a:schemeClr val="dk1"/>
                </a:solidFill>
                <a:latin typeface="Poppins"/>
                <a:ea typeface="Poppins"/>
                <a:cs typeface="Poppins"/>
                <a:sym typeface="Poppins"/>
              </a:rPr>
              <a:t> ‘Crowdfunding’.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Poppins"/>
                <a:ea typeface="Poppins"/>
                <a:cs typeface="Poppins"/>
                <a:sym typeface="Poppins"/>
              </a:rPr>
              <a:t>The need is urgent and time-bound. </a:t>
            </a:r>
            <a:r>
              <a:rPr lang="en-US" sz="16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4"/>
                  </a:ext>
                </a:extLst>
              </a:rPr>
              <a:t>Crowdfunding</a:t>
            </a:r>
            <a:r>
              <a:rPr lang="en-US" sz="1600" b="0" i="0" u="none" strike="noStrike" cap="none">
                <a:solidFill>
                  <a:srgbClr val="000000"/>
                </a:solidFill>
                <a:latin typeface="Poppins"/>
                <a:ea typeface="Poppins"/>
                <a:cs typeface="Poppins"/>
                <a:sym typeface="Poppins"/>
              </a:rPr>
              <a:t> works well for quick fundraising through public support, especially when the cause is relatable and impact-driven, like helping farmers recover from a heatwave.</a:t>
            </a:r>
            <a:endParaRPr sz="1600" b="0" i="0" u="none" strike="noStrike" cap="none">
              <a:solidFill>
                <a:schemeClr val="dk1"/>
              </a:solidFill>
              <a:latin typeface="Poppins"/>
              <a:ea typeface="Poppins"/>
              <a:cs typeface="Poppins"/>
              <a:sym typeface="Poppins"/>
            </a:endParaRPr>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7"/>
          <p:cNvSpPr txBox="1"/>
          <p:nvPr/>
        </p:nvSpPr>
        <p:spPr>
          <a:xfrm>
            <a:off x="873703" y="784059"/>
            <a:ext cx="717145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2.2.3: Basics of Budgeting and Costing</a:t>
            </a:r>
            <a:endParaRPr sz="1400" b="0" i="0" u="none" strike="noStrike" cap="none">
              <a:solidFill>
                <a:srgbClr val="000000"/>
              </a:solidFill>
              <a:latin typeface="Arial"/>
              <a:ea typeface="Arial"/>
              <a:cs typeface="Arial"/>
              <a:sym typeface="Arial"/>
            </a:endParaRPr>
          </a:p>
        </p:txBody>
      </p:sp>
      <p:sp>
        <p:nvSpPr>
          <p:cNvPr id="779" name="Google Shape;779;p77"/>
          <p:cNvSpPr txBox="1"/>
          <p:nvPr/>
        </p:nvSpPr>
        <p:spPr>
          <a:xfrm>
            <a:off x="107576" y="118334"/>
            <a:ext cx="44106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@ID: Headings would be OST throughout.</a:t>
            </a:r>
            <a:endParaRPr sz="1400" b="0" i="0" u="none" strike="noStrike" cap="none">
              <a:solidFill>
                <a:srgbClr val="000000"/>
              </a:solidFill>
              <a:latin typeface="Arial"/>
              <a:ea typeface="Arial"/>
              <a:cs typeface="Arial"/>
              <a:sym typeface="Arial"/>
            </a:endParaRPr>
          </a:p>
        </p:txBody>
      </p:sp>
      <p:sp>
        <p:nvSpPr>
          <p:cNvPr id="780" name="Google Shape;780;p77"/>
          <p:cNvSpPr txBox="1"/>
          <p:nvPr/>
        </p:nvSpPr>
        <p:spPr>
          <a:xfrm>
            <a:off x="977202" y="1741418"/>
            <a:ext cx="6094200" cy="230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5"/>
                  </a:ext>
                </a:extLst>
              </a:rPr>
              <a:t>You have raised the funds and now comes the real test: using them wisely. </a:t>
            </a:r>
            <a:endParaRPr sz="18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6"/>
                </a:ext>
              </a:extLst>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7"/>
                </a:ext>
              </a:extLst>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8"/>
                  </a:ext>
                </a:extLst>
              </a:rPr>
              <a:t>Budgeting and costing convert promises into workable plans. They help you allocate resources with intention, track spend ing against impact, and make informed decisions.</a:t>
            </a: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 </a:t>
            </a:r>
            <a:endParaRPr sz="1800" b="0" i="0" u="none" strike="noStrike" cap="none">
              <a:solidFill>
                <a:srgbClr val="000000"/>
              </a:solidFill>
              <a:latin typeface="Poppins"/>
              <a:ea typeface="Poppins"/>
              <a:cs typeface="Poppins"/>
              <a:sym typeface="Poppins"/>
            </a:endParaRPr>
          </a:p>
        </p:txBody>
      </p:sp>
      <p:sp>
        <p:nvSpPr>
          <p:cNvPr id="781" name="Google Shape;781;p77"/>
          <p:cNvSpPr txBox="1"/>
          <p:nvPr/>
        </p:nvSpPr>
        <p:spPr>
          <a:xfrm>
            <a:off x="5519057" y="4946842"/>
            <a:ext cx="6094324"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FF0000"/>
                </a:solidFill>
                <a:highlight>
                  <a:srgbClr val="FFFF00"/>
                </a:highlight>
                <a:latin typeface="Arial"/>
                <a:ea typeface="Arial"/>
                <a:cs typeface="Arial"/>
                <a:sym typeface="Arial"/>
              </a:rPr>
              <a:t>https://www.freepik.com/free-vector/budgeting-concept-idea-financial-planning-wellbeing-currency-balance-income-money-allocation-isolated-flat-illustration-vector_26432613.htm#fromView=search&amp;page=1&amp;position=12&amp;uuid=53fac36b-ebb4-4337-ba2e-df075369c712&amp;query=budgeting+and+costing</a:t>
            </a:r>
            <a:endParaRPr sz="1400" b="0" i="0" u="none" strike="noStrike" cap="none">
              <a:solidFill>
                <a:srgbClr val="000000"/>
              </a:solidFill>
              <a:latin typeface="Arial"/>
              <a:ea typeface="Arial"/>
              <a:cs typeface="Arial"/>
              <a:sym typeface="Arial"/>
            </a:endParaRPr>
          </a:p>
        </p:txBody>
      </p:sp>
      <p:sp>
        <p:nvSpPr>
          <p:cNvPr id="782" name="Google Shape;782;p77"/>
          <p:cNvSpPr txBox="1"/>
          <p:nvPr/>
        </p:nvSpPr>
        <p:spPr>
          <a:xfrm>
            <a:off x="7003701" y="3788229"/>
            <a:ext cx="319537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Creating a budget plan</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79"/>
          <p:cNvSpPr txBox="1"/>
          <p:nvPr/>
        </p:nvSpPr>
        <p:spPr>
          <a:xfrm>
            <a:off x="873702" y="784059"/>
            <a:ext cx="821000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9"/>
                  </a:ext>
                </a:extLst>
              </a:rPr>
              <a:t>Why Budgeting and Costing Matter for </a:t>
            </a:r>
            <a:r>
              <a:rPr lang="en-US" sz="2400" b="1" i="0" u="none" strike="noStrike" cap="none">
                <a:solidFill>
                  <a:schemeClr val="dk1"/>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0"/>
                  </a:ext>
                </a:extLst>
              </a:rPr>
              <a:t>Startups</a:t>
            </a:r>
            <a:endParaRPr sz="1400" b="0" i="0" u="none" strike="noStrike" cap="none">
              <a:solidFill>
                <a:srgbClr val="000000"/>
              </a:solidFill>
              <a:latin typeface="Arial"/>
              <a:ea typeface="Arial"/>
              <a:cs typeface="Arial"/>
              <a:sym typeface="Arial"/>
            </a:endParaRPr>
          </a:p>
        </p:txBody>
      </p:sp>
      <p:sp>
        <p:nvSpPr>
          <p:cNvPr id="788" name="Google Shape;788;p79"/>
          <p:cNvSpPr txBox="1"/>
          <p:nvPr/>
        </p:nvSpPr>
        <p:spPr>
          <a:xfrm>
            <a:off x="876719" y="1537641"/>
            <a:ext cx="4328400" cy="1754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Startups operate in conditions of uncertainty and rapid change. A solid </a:t>
            </a:r>
            <a:r>
              <a:rPr lang="en-US" sz="1800" b="1" i="0" u="none" strike="noStrike" cap="none">
                <a:solidFill>
                  <a:srgbClr val="000000"/>
                </a:solidFill>
                <a:latin typeface="Poppins"/>
                <a:ea typeface="Poppins"/>
                <a:cs typeface="Poppins"/>
                <a:sym typeface="Poppins"/>
              </a:rPr>
              <a:t>budgeting</a:t>
            </a:r>
            <a:r>
              <a:rPr lang="en-US" sz="1800" b="0" i="0" u="none" strike="noStrike" cap="none">
                <a:solidFill>
                  <a:srgbClr val="000000"/>
                </a:solidFill>
                <a:latin typeface="Poppins"/>
                <a:ea typeface="Poppins"/>
                <a:cs typeface="Poppins"/>
                <a:sym typeface="Poppins"/>
              </a:rPr>
              <a:t> process provides structure amid that chaos. It does not just support planning; it enables adaptability.</a:t>
            </a:r>
            <a:endParaRPr sz="1800" b="0" i="0" u="none" strike="noStrike" cap="none">
              <a:solidFill>
                <a:srgbClr val="000000"/>
              </a:solidFill>
              <a:latin typeface="Poppins"/>
              <a:ea typeface="Poppins"/>
              <a:cs typeface="Poppins"/>
              <a:sym typeface="Poppins"/>
            </a:endParaRPr>
          </a:p>
        </p:txBody>
      </p:sp>
      <p:sp>
        <p:nvSpPr>
          <p:cNvPr id="789" name="Google Shape;789;p79"/>
          <p:cNvSpPr txBox="1"/>
          <p:nvPr/>
        </p:nvSpPr>
        <p:spPr>
          <a:xfrm>
            <a:off x="6674617" y="1564975"/>
            <a:ext cx="4368600" cy="1477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Poppins"/>
                <a:ea typeface="Poppins"/>
                <a:cs typeface="Poppins"/>
                <a:sym typeface="Poppins"/>
              </a:rPr>
              <a:t>Costing</a:t>
            </a:r>
            <a:r>
              <a:rPr lang="en-US" sz="1800" b="0" i="0" u="none" strike="noStrike" cap="none">
                <a:solidFill>
                  <a:srgbClr val="000000"/>
                </a:solidFill>
                <a:latin typeface="Poppins"/>
                <a:ea typeface="Poppins"/>
                <a:cs typeface="Poppins"/>
                <a:sym typeface="Poppins"/>
              </a:rPr>
              <a:t>, on the other hand, helps clarify what it actually takes to deliver a product or service, enabling smart pricing, lean operations, and realistic scaling.</a:t>
            </a:r>
            <a:endParaRPr sz="1800" b="0" i="0" u="none" strike="noStrike" cap="none">
              <a:solidFill>
                <a:srgbClr val="000000"/>
              </a:solidFill>
              <a:latin typeface="Poppins"/>
              <a:ea typeface="Poppins"/>
              <a:cs typeface="Poppins"/>
              <a:sym typeface="Poppins"/>
            </a:endParaRPr>
          </a:p>
        </p:txBody>
      </p:sp>
      <p:sp>
        <p:nvSpPr>
          <p:cNvPr id="790" name="Google Shape;790;p79"/>
          <p:cNvSpPr txBox="1"/>
          <p:nvPr/>
        </p:nvSpPr>
        <p:spPr>
          <a:xfrm>
            <a:off x="1097782" y="3544501"/>
            <a:ext cx="4006780"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FF0000"/>
                </a:solidFill>
                <a:highlight>
                  <a:srgbClr val="FFFF00"/>
                </a:highlight>
                <a:latin typeface="Arial"/>
                <a:ea typeface="Arial"/>
                <a:cs typeface="Arial"/>
                <a:sym typeface="Arial"/>
              </a:rPr>
              <a:t>https://www.freepik.com/free-vector/bill-analysis-concept-illustration_144643089.htm#fromView=search&amp;page=1&amp;position=9&amp;uuid=5ca38e3a-d999-4e7f-bad4-bac3f1a6923f&amp;query=budgeting</a:t>
            </a:r>
            <a:endParaRPr sz="1400" b="0" i="0" u="none" strike="noStrike" cap="none">
              <a:solidFill>
                <a:srgbClr val="000000"/>
              </a:solidFill>
              <a:latin typeface="Arial"/>
              <a:ea typeface="Arial"/>
              <a:cs typeface="Arial"/>
              <a:sym typeface="Arial"/>
            </a:endParaRPr>
          </a:p>
        </p:txBody>
      </p:sp>
      <p:sp>
        <p:nvSpPr>
          <p:cNvPr id="791" name="Google Shape;791;p79"/>
          <p:cNvSpPr txBox="1"/>
          <p:nvPr/>
        </p:nvSpPr>
        <p:spPr>
          <a:xfrm>
            <a:off x="1105319" y="4772967"/>
            <a:ext cx="45318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A woman with a bill</a:t>
            </a:r>
            <a:endParaRPr sz="1400" b="0" i="0" u="none" strike="noStrike" cap="none">
              <a:solidFill>
                <a:srgbClr val="000000"/>
              </a:solidFill>
              <a:latin typeface="Arial"/>
              <a:ea typeface="Arial"/>
              <a:cs typeface="Arial"/>
              <a:sym typeface="Arial"/>
            </a:endParaRPr>
          </a:p>
        </p:txBody>
      </p:sp>
      <p:sp>
        <p:nvSpPr>
          <p:cNvPr id="792" name="Google Shape;792;p79"/>
          <p:cNvSpPr txBox="1"/>
          <p:nvPr/>
        </p:nvSpPr>
        <p:spPr>
          <a:xfrm>
            <a:off x="6097676" y="3356393"/>
            <a:ext cx="3398016"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highlight>
                  <a:srgbClr val="FFFF00"/>
                </a:highlight>
                <a:latin typeface="Arial"/>
                <a:ea typeface="Arial"/>
                <a:cs typeface="Arial"/>
                <a:sym typeface="Arial"/>
              </a:rPr>
              <a:t>https://www.freepik.com/premium-vector/calculation-online-market-sales-trending-concept-flat-illustration_65091263.htm#fromView=search&amp;page=1&amp;position=9&amp;uuid=eb9a4038-12c3-4b51-8c2f-070a6fcef878&amp;query=costing</a:t>
            </a:r>
            <a:endParaRPr sz="1400" b="0" i="0" u="none" strike="noStrike" cap="none">
              <a:solidFill>
                <a:srgbClr val="000000"/>
              </a:solidFill>
              <a:latin typeface="Arial"/>
              <a:ea typeface="Arial"/>
              <a:cs typeface="Arial"/>
              <a:sym typeface="Arial"/>
            </a:endParaRPr>
          </a:p>
        </p:txBody>
      </p:sp>
      <p:sp>
        <p:nvSpPr>
          <p:cNvPr id="793" name="Google Shape;793;p79"/>
          <p:cNvSpPr txBox="1"/>
          <p:nvPr/>
        </p:nvSpPr>
        <p:spPr>
          <a:xfrm>
            <a:off x="6693877" y="5005753"/>
            <a:ext cx="45318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A woman with a graph in the background</a:t>
            </a:r>
            <a:endParaRPr sz="1400" b="0" i="0" u="none" strike="noStrike" cap="none">
              <a:solidFill>
                <a:srgbClr val="000000"/>
              </a:solidFill>
              <a:latin typeface="Arial"/>
              <a:ea typeface="Arial"/>
              <a:cs typeface="Arial"/>
              <a:sym typeface="Arial"/>
            </a:endParaRPr>
          </a:p>
        </p:txBody>
      </p:sp>
      <p:sp>
        <p:nvSpPr>
          <p:cNvPr id="794" name="Google Shape;794;p79"/>
          <p:cNvSpPr txBox="1"/>
          <p:nvPr/>
        </p:nvSpPr>
        <p:spPr>
          <a:xfrm>
            <a:off x="8551147" y="241160"/>
            <a:ext cx="2853732"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@ID: The information will appear one by one and disappear. Critical questions on the next slide will be shared on a blank template.</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80"/>
          <p:cNvSpPr txBox="1"/>
          <p:nvPr/>
        </p:nvSpPr>
        <p:spPr>
          <a:xfrm>
            <a:off x="6451042" y="281354"/>
            <a:ext cx="460214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highlight>
                  <a:srgbClr val="FFFF00"/>
                </a:highlight>
                <a:latin typeface="Arial"/>
                <a:ea typeface="Arial"/>
                <a:cs typeface="Arial"/>
                <a:sym typeface="Arial"/>
              </a:rPr>
              <a:t>In continuation with the previous slide</a:t>
            </a:r>
            <a:endParaRPr sz="1400" b="0" i="0" u="none" strike="noStrike" cap="none">
              <a:solidFill>
                <a:srgbClr val="000000"/>
              </a:solidFill>
              <a:latin typeface="Arial"/>
              <a:ea typeface="Arial"/>
              <a:cs typeface="Arial"/>
              <a:sym typeface="Arial"/>
            </a:endParaRPr>
          </a:p>
        </p:txBody>
      </p:sp>
      <p:sp>
        <p:nvSpPr>
          <p:cNvPr id="801" name="Google Shape;801;p80"/>
          <p:cNvSpPr txBox="1"/>
          <p:nvPr/>
        </p:nvSpPr>
        <p:spPr>
          <a:xfrm>
            <a:off x="856622" y="1276384"/>
            <a:ext cx="953337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Together, budgeting and costing help answer critical questions such as:</a:t>
            </a:r>
            <a:endParaRPr sz="1400" b="0" i="0" u="none" strike="noStrike" cap="none">
              <a:solidFill>
                <a:srgbClr val="000000"/>
              </a:solidFill>
              <a:latin typeface="Arial"/>
              <a:ea typeface="Arial"/>
              <a:cs typeface="Arial"/>
              <a:sym typeface="Arial"/>
            </a:endParaRPr>
          </a:p>
        </p:txBody>
      </p:sp>
      <p:grpSp>
        <p:nvGrpSpPr>
          <p:cNvPr id="802" name="Google Shape;802;p80"/>
          <p:cNvGrpSpPr/>
          <p:nvPr/>
        </p:nvGrpSpPr>
        <p:grpSpPr>
          <a:xfrm>
            <a:off x="937009" y="2090300"/>
            <a:ext cx="5453743" cy="3094648"/>
            <a:chOff x="0" y="0"/>
            <a:chExt cx="5453743" cy="3094648"/>
          </a:xfrm>
        </p:grpSpPr>
        <p:cxnSp>
          <p:nvCxnSpPr>
            <p:cNvPr id="803" name="Google Shape;803;p80"/>
            <p:cNvCxnSpPr/>
            <p:nvPr/>
          </p:nvCxnSpPr>
          <p:spPr>
            <a:xfrm>
              <a:off x="0" y="0"/>
              <a:ext cx="5453743" cy="0"/>
            </a:xfrm>
            <a:prstGeom prst="straightConnector1">
              <a:avLst/>
            </a:prstGeom>
            <a:solidFill>
              <a:srgbClr val="19ACE4"/>
            </a:solidFill>
            <a:ln w="25400" cap="flat" cmpd="sng">
              <a:solidFill>
                <a:srgbClr val="19ACE4"/>
              </a:solidFill>
              <a:prstDash val="solid"/>
              <a:round/>
              <a:headEnd type="none" w="sm" len="sm"/>
              <a:tailEnd type="none" w="sm" len="sm"/>
            </a:ln>
          </p:spPr>
        </p:cxnSp>
        <p:sp>
          <p:nvSpPr>
            <p:cNvPr id="804" name="Google Shape;804;p80"/>
            <p:cNvSpPr/>
            <p:nvPr/>
          </p:nvSpPr>
          <p:spPr>
            <a:xfrm>
              <a:off x="0" y="0"/>
              <a:ext cx="5453743" cy="77366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80"/>
            <p:cNvSpPr txBox="1"/>
            <p:nvPr/>
          </p:nvSpPr>
          <p:spPr>
            <a:xfrm>
              <a:off x="0" y="0"/>
              <a:ext cx="5453743" cy="773662"/>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1"/>
                    </a:ext>
                  </a:extLst>
                </a:rPr>
                <a:t>How</a:t>
              </a:r>
              <a:r>
                <a:rPr lang="en-US" sz="1800" b="0" i="0" u="none" strike="noStrike" cap="none">
                  <a:solidFill>
                    <a:srgbClr val="000000"/>
                  </a:solidFill>
                  <a:latin typeface="Poppins"/>
                  <a:ea typeface="Poppins"/>
                  <a:cs typeface="Poppins"/>
                  <a:sym typeface="Poppins"/>
                </a:rPr>
                <a:t> long can the company run with current funds (runway)?</a:t>
              </a:r>
              <a:endParaRPr sz="1800" b="0" i="0" u="none" strike="noStrike" cap="none">
                <a:solidFill>
                  <a:srgbClr val="000000"/>
                </a:solidFill>
                <a:latin typeface="Poppins"/>
                <a:ea typeface="Poppins"/>
                <a:cs typeface="Poppins"/>
                <a:sym typeface="Poppins"/>
              </a:endParaRPr>
            </a:p>
          </p:txBody>
        </p:sp>
        <p:cxnSp>
          <p:nvCxnSpPr>
            <p:cNvPr id="806" name="Google Shape;806;p80"/>
            <p:cNvCxnSpPr/>
            <p:nvPr/>
          </p:nvCxnSpPr>
          <p:spPr>
            <a:xfrm>
              <a:off x="0" y="773662"/>
              <a:ext cx="5453743" cy="0"/>
            </a:xfrm>
            <a:prstGeom prst="straightConnector1">
              <a:avLst/>
            </a:prstGeom>
            <a:solidFill>
              <a:srgbClr val="19ACE4"/>
            </a:solidFill>
            <a:ln w="25400" cap="flat" cmpd="sng">
              <a:solidFill>
                <a:srgbClr val="19ACE4"/>
              </a:solidFill>
              <a:prstDash val="solid"/>
              <a:round/>
              <a:headEnd type="none" w="sm" len="sm"/>
              <a:tailEnd type="none" w="sm" len="sm"/>
            </a:ln>
          </p:spPr>
        </p:cxnSp>
        <p:sp>
          <p:nvSpPr>
            <p:cNvPr id="807" name="Google Shape;807;p80"/>
            <p:cNvSpPr/>
            <p:nvPr/>
          </p:nvSpPr>
          <p:spPr>
            <a:xfrm>
              <a:off x="0" y="773662"/>
              <a:ext cx="5453743" cy="77366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80"/>
            <p:cNvSpPr txBox="1"/>
            <p:nvPr/>
          </p:nvSpPr>
          <p:spPr>
            <a:xfrm>
              <a:off x="0" y="773662"/>
              <a:ext cx="5453743" cy="773662"/>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What will it cost to acquire a customer?</a:t>
              </a:r>
              <a:endParaRPr sz="1800" b="0" i="0" u="none" strike="noStrike" cap="none">
                <a:solidFill>
                  <a:srgbClr val="000000"/>
                </a:solidFill>
                <a:latin typeface="Poppins"/>
                <a:ea typeface="Poppins"/>
                <a:cs typeface="Poppins"/>
                <a:sym typeface="Poppins"/>
              </a:endParaRPr>
            </a:p>
          </p:txBody>
        </p:sp>
        <p:cxnSp>
          <p:nvCxnSpPr>
            <p:cNvPr id="809" name="Google Shape;809;p80"/>
            <p:cNvCxnSpPr/>
            <p:nvPr/>
          </p:nvCxnSpPr>
          <p:spPr>
            <a:xfrm>
              <a:off x="0" y="1547324"/>
              <a:ext cx="5453743" cy="0"/>
            </a:xfrm>
            <a:prstGeom prst="straightConnector1">
              <a:avLst/>
            </a:prstGeom>
            <a:solidFill>
              <a:srgbClr val="19ACE4"/>
            </a:solidFill>
            <a:ln w="25400" cap="flat" cmpd="sng">
              <a:solidFill>
                <a:srgbClr val="19ACE4"/>
              </a:solidFill>
              <a:prstDash val="solid"/>
              <a:round/>
              <a:headEnd type="none" w="sm" len="sm"/>
              <a:tailEnd type="none" w="sm" len="sm"/>
            </a:ln>
          </p:spPr>
        </p:cxnSp>
        <p:sp>
          <p:nvSpPr>
            <p:cNvPr id="810" name="Google Shape;810;p80"/>
            <p:cNvSpPr/>
            <p:nvPr/>
          </p:nvSpPr>
          <p:spPr>
            <a:xfrm>
              <a:off x="0" y="1547324"/>
              <a:ext cx="5453743" cy="77366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80"/>
            <p:cNvSpPr txBox="1"/>
            <p:nvPr/>
          </p:nvSpPr>
          <p:spPr>
            <a:xfrm>
              <a:off x="0" y="1547324"/>
              <a:ext cx="5453743" cy="773662"/>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Is too much being spent on marketing too early?</a:t>
              </a:r>
              <a:endParaRPr sz="1800" b="0" i="0" u="none" strike="noStrike" cap="none">
                <a:solidFill>
                  <a:srgbClr val="000000"/>
                </a:solidFill>
                <a:latin typeface="Poppins"/>
                <a:ea typeface="Poppins"/>
                <a:cs typeface="Poppins"/>
                <a:sym typeface="Poppins"/>
              </a:endParaRPr>
            </a:p>
          </p:txBody>
        </p:sp>
        <p:cxnSp>
          <p:nvCxnSpPr>
            <p:cNvPr id="812" name="Google Shape;812;p80"/>
            <p:cNvCxnSpPr/>
            <p:nvPr/>
          </p:nvCxnSpPr>
          <p:spPr>
            <a:xfrm>
              <a:off x="0" y="2320986"/>
              <a:ext cx="5453743" cy="0"/>
            </a:xfrm>
            <a:prstGeom prst="straightConnector1">
              <a:avLst/>
            </a:prstGeom>
            <a:solidFill>
              <a:srgbClr val="19ACE4"/>
            </a:solidFill>
            <a:ln w="25400" cap="flat" cmpd="sng">
              <a:solidFill>
                <a:srgbClr val="19ACE4"/>
              </a:solidFill>
              <a:prstDash val="solid"/>
              <a:round/>
              <a:headEnd type="none" w="sm" len="sm"/>
              <a:tailEnd type="none" w="sm" len="sm"/>
            </a:ln>
          </p:spPr>
        </p:cxnSp>
        <p:sp>
          <p:nvSpPr>
            <p:cNvPr id="813" name="Google Shape;813;p80"/>
            <p:cNvSpPr/>
            <p:nvPr/>
          </p:nvSpPr>
          <p:spPr>
            <a:xfrm>
              <a:off x="0" y="2320986"/>
              <a:ext cx="5453743" cy="77366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80"/>
            <p:cNvSpPr txBox="1"/>
            <p:nvPr/>
          </p:nvSpPr>
          <p:spPr>
            <a:xfrm>
              <a:off x="0" y="2320986"/>
              <a:ext cx="5453743" cy="773662"/>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Is the product priced below cost?</a:t>
              </a:r>
              <a:endParaRPr sz="1800" b="0" i="0" u="none" strike="noStrike" cap="none">
                <a:solidFill>
                  <a:srgbClr val="000000"/>
                </a:solidFill>
                <a:latin typeface="Poppins"/>
                <a:ea typeface="Poppins"/>
                <a:cs typeface="Poppins"/>
                <a:sym typeface="Poppins"/>
              </a:endParaRPr>
            </a:p>
          </p:txBody>
        </p:sp>
      </p:grpSp>
      <p:sp>
        <p:nvSpPr>
          <p:cNvPr id="815" name="Google Shape;815;p80"/>
          <p:cNvSpPr txBox="1"/>
          <p:nvPr/>
        </p:nvSpPr>
        <p:spPr>
          <a:xfrm>
            <a:off x="7486021" y="2693203"/>
            <a:ext cx="3946489" cy="9002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FF0000"/>
                </a:solidFill>
                <a:highlight>
                  <a:srgbClr val="FFFF00"/>
                </a:highlight>
                <a:latin typeface="Arial"/>
                <a:ea typeface="Arial"/>
                <a:cs typeface="Arial"/>
                <a:sym typeface="Arial"/>
              </a:rPr>
              <a:t>https://www.freepik.com/premium-vector/young-girl-thinking-gesture-illustration_11930896.htm#fromView=search&amp;page=1&amp;position=33&amp;uuid=e14377bc-c384-46a1-b5df-de1daaea14b1&amp;query=a+woman+with+big+question+mark</a:t>
            </a:r>
            <a:endParaRPr sz="1400" b="0" i="0" u="none" strike="noStrike" cap="none">
              <a:solidFill>
                <a:srgbClr val="000000"/>
              </a:solidFill>
              <a:latin typeface="Arial"/>
              <a:ea typeface="Arial"/>
              <a:cs typeface="Arial"/>
              <a:sym typeface="Arial"/>
            </a:endParaRPr>
          </a:p>
        </p:txBody>
      </p:sp>
      <p:sp>
        <p:nvSpPr>
          <p:cNvPr id="816" name="Google Shape;816;p80"/>
          <p:cNvSpPr txBox="1"/>
          <p:nvPr/>
        </p:nvSpPr>
        <p:spPr>
          <a:xfrm>
            <a:off x="7737231" y="4270549"/>
            <a:ext cx="311498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A woman with a question mark</a:t>
            </a:r>
            <a:endParaRPr sz="1400" b="0" i="0" u="none" strike="noStrike" cap="none">
              <a:solidFill>
                <a:srgbClr val="000000"/>
              </a:solidFill>
              <a:latin typeface="Arial"/>
              <a:ea typeface="Arial"/>
              <a:cs typeface="Arial"/>
              <a:sym typeface="Arial"/>
            </a:endParaRPr>
          </a:p>
        </p:txBody>
      </p:sp>
      <p:sp>
        <p:nvSpPr>
          <p:cNvPr id="817" name="Google Shape;817;p80"/>
          <p:cNvSpPr txBox="1"/>
          <p:nvPr/>
        </p:nvSpPr>
        <p:spPr>
          <a:xfrm>
            <a:off x="750100" y="5040975"/>
            <a:ext cx="9065700" cy="8142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chemeClr val="dk1"/>
              </a:buClr>
              <a:buSzPts val="1400"/>
              <a:buFont typeface="Arial"/>
              <a:buNone/>
            </a:pPr>
            <a:r>
              <a:rPr lang="en-US" sz="1800" b="0" i="0" u="none" strike="noStrike" cap="none">
                <a:solidFill>
                  <a:schemeClr val="dk1"/>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2"/>
                  </a:ext>
                </a:extLst>
              </a:rPr>
              <a:t>These questions are not abstract, rather they drive key decisions and investor conversations.</a:t>
            </a:r>
            <a:endParaRPr sz="1800" b="0" i="0" u="none" strike="noStrike" cap="none">
              <a:solidFill>
                <a:srgbClr val="000000"/>
              </a:solidFill>
              <a:latin typeface="Poppins"/>
              <a:ea typeface="Poppins"/>
              <a:cs typeface="Poppins"/>
              <a:sym typeface="Poppins"/>
            </a:endParaRPr>
          </a:p>
        </p:txBody>
      </p:sp>
      <p:sp>
        <p:nvSpPr>
          <p:cNvPr id="818" name="Google Shape;818;p80"/>
          <p:cNvSpPr txBox="1"/>
          <p:nvPr/>
        </p:nvSpPr>
        <p:spPr>
          <a:xfrm>
            <a:off x="873702" y="784059"/>
            <a:ext cx="821000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Why Budgeting and Costing Matter for Startups</a:t>
            </a:r>
            <a:endParaRPr sz="1400" b="0" i="0" u="none" strike="noStrike" cap="none">
              <a:solidFill>
                <a:srgbClr val="000000"/>
              </a:solidFill>
              <a:latin typeface="Arial"/>
              <a:ea typeface="Arial"/>
              <a:cs typeface="Arial"/>
              <a:sym typeface="Arial"/>
            </a:endParaRPr>
          </a:p>
        </p:txBody>
      </p:sp>
      <p:sp>
        <p:nvSpPr>
          <p:cNvPr id="819" name="Google Shape;819;p80"/>
          <p:cNvSpPr txBox="1"/>
          <p:nvPr/>
        </p:nvSpPr>
        <p:spPr>
          <a:xfrm>
            <a:off x="2234425" y="6017700"/>
            <a:ext cx="7494000" cy="52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highlight>
                  <a:srgbClr val="FFFF00"/>
                </a:highlight>
                <a:latin typeface="Poppins"/>
                <a:ea typeface="Poppins"/>
                <a:cs typeface="Poppins"/>
                <a:sym typeface="Poppins"/>
              </a:rPr>
              <a:t>Embed ppt(pdf): </a:t>
            </a:r>
            <a:r>
              <a:rPr lang="en-US" sz="1700" b="0" i="0" u="none" strike="noStrike" cap="none">
                <a:solidFill>
                  <a:srgbClr val="FF0000"/>
                </a:solidFill>
                <a:highlight>
                  <a:srgbClr val="FFFF00"/>
                </a:highlight>
                <a:latin typeface="Poppins"/>
                <a:ea typeface="Poppins"/>
                <a:cs typeface="Poppins"/>
                <a:sym typeface="Poppins"/>
              </a:rPr>
              <a:t>The Key Elements of Startup Budgeting</a:t>
            </a:r>
            <a:endParaRPr sz="1700" b="0" i="0" u="none" strike="noStrike" cap="none">
              <a:solidFill>
                <a:srgbClr val="FF0000"/>
              </a:solidFill>
              <a:highlight>
                <a:srgbClr val="FFFF00"/>
              </a:highlight>
              <a:latin typeface="Poppins"/>
              <a:ea typeface="Poppins"/>
              <a:cs typeface="Poppins"/>
              <a:sym typeface="Poppins"/>
            </a:endParaRP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83"/>
          <p:cNvSpPr txBox="1"/>
          <p:nvPr/>
        </p:nvSpPr>
        <p:spPr>
          <a:xfrm>
            <a:off x="866671" y="866021"/>
            <a:ext cx="609432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oppins"/>
                <a:ea typeface="Poppins"/>
                <a:cs typeface="Poppins"/>
                <a:sym typeface="Poppins"/>
              </a:rPr>
              <a:t>Cost Estimation Within Budgeting</a:t>
            </a:r>
            <a:endParaRPr sz="2400" b="1" i="0" u="none" strike="noStrike" cap="none">
              <a:solidFill>
                <a:srgbClr val="000000"/>
              </a:solidFill>
              <a:latin typeface="Poppins"/>
              <a:ea typeface="Poppins"/>
              <a:cs typeface="Poppins"/>
              <a:sym typeface="Poppins"/>
            </a:endParaRPr>
          </a:p>
        </p:txBody>
      </p:sp>
      <p:sp>
        <p:nvSpPr>
          <p:cNvPr id="826" name="Google Shape;826;p83"/>
          <p:cNvSpPr txBox="1"/>
          <p:nvPr/>
        </p:nvSpPr>
        <p:spPr>
          <a:xfrm>
            <a:off x="876718" y="1587883"/>
            <a:ext cx="108999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While budgeting outlines your overall financial plan, cost estimation zooms in on the true cost of delivering your product or service. It is where numbers meet operational reality and where your pricing, margins, and sustainability begin to take shape.</a:t>
            </a:r>
            <a:endParaRPr sz="1800" b="0" i="0" u="none" strike="noStrike" cap="none">
              <a:solidFill>
                <a:srgbClr val="000000"/>
              </a:solidFill>
              <a:latin typeface="Poppins"/>
              <a:ea typeface="Poppins"/>
              <a:cs typeface="Poppins"/>
              <a:sym typeface="Poppins"/>
            </a:endParaRPr>
          </a:p>
        </p:txBody>
      </p:sp>
      <p:grpSp>
        <p:nvGrpSpPr>
          <p:cNvPr id="827" name="Google Shape;827;p83"/>
          <p:cNvGrpSpPr/>
          <p:nvPr/>
        </p:nvGrpSpPr>
        <p:grpSpPr>
          <a:xfrm>
            <a:off x="2773344" y="2934118"/>
            <a:ext cx="8993275" cy="3474102"/>
            <a:chOff x="0" y="0"/>
            <a:chExt cx="8993275" cy="3474102"/>
          </a:xfrm>
        </p:grpSpPr>
        <p:cxnSp>
          <p:nvCxnSpPr>
            <p:cNvPr id="828" name="Google Shape;828;p83"/>
            <p:cNvCxnSpPr/>
            <p:nvPr/>
          </p:nvCxnSpPr>
          <p:spPr>
            <a:xfrm>
              <a:off x="0" y="0"/>
              <a:ext cx="8993275" cy="0"/>
            </a:xfrm>
            <a:prstGeom prst="straightConnector1">
              <a:avLst/>
            </a:prstGeom>
            <a:solidFill>
              <a:srgbClr val="19ACE4"/>
            </a:solidFill>
            <a:ln w="25400" cap="flat" cmpd="sng">
              <a:solidFill>
                <a:srgbClr val="19ACE4"/>
              </a:solidFill>
              <a:prstDash val="solid"/>
              <a:round/>
              <a:headEnd type="none" w="sm" len="sm"/>
              <a:tailEnd type="none" w="sm" len="sm"/>
            </a:ln>
          </p:spPr>
        </p:cxnSp>
        <p:sp>
          <p:nvSpPr>
            <p:cNvPr id="829" name="Google Shape;829;p83"/>
            <p:cNvSpPr/>
            <p:nvPr/>
          </p:nvSpPr>
          <p:spPr>
            <a:xfrm>
              <a:off x="0" y="0"/>
              <a:ext cx="1798655" cy="173705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83"/>
            <p:cNvSpPr txBox="1"/>
            <p:nvPr/>
          </p:nvSpPr>
          <p:spPr>
            <a:xfrm>
              <a:off x="0" y="0"/>
              <a:ext cx="1798655" cy="1737051"/>
            </a:xfrm>
            <a:prstGeom prst="rect">
              <a:avLst/>
            </a:prstGeom>
            <a:noFill/>
            <a:ln>
              <a:noFill/>
            </a:ln>
          </p:spPr>
          <p:txBody>
            <a:bodyPr spcFirstLastPara="1" wrap="square" lIns="121900" tIns="121900" rIns="121900" bIns="121900" anchor="t" anchorCtr="0">
              <a:noAutofit/>
            </a:bodyPr>
            <a:lstStyle/>
            <a:p>
              <a:pPr marL="0" marR="0" lvl="0" indent="0" algn="l" rtl="0">
                <a:lnSpc>
                  <a:spcPct val="90000"/>
                </a:lnSpc>
                <a:spcBef>
                  <a:spcPts val="0"/>
                </a:spcBef>
                <a:spcAft>
                  <a:spcPts val="0"/>
                </a:spcAft>
                <a:buClr>
                  <a:srgbClr val="000000"/>
                </a:buClr>
                <a:buSzPts val="3200"/>
                <a:buFont typeface="Arial"/>
                <a:buNone/>
              </a:pPr>
              <a:r>
                <a:rPr lang="en-US" sz="3200" b="0" i="0" u="none" strike="noStrike" cap="none">
                  <a:solidFill>
                    <a:srgbClr val="000000"/>
                  </a:solidFill>
                  <a:latin typeface="Poppins"/>
                  <a:ea typeface="Poppins"/>
                  <a:cs typeface="Poppins"/>
                  <a:sym typeface="Poppins"/>
                </a:rPr>
                <a:t>Direct Costs </a:t>
              </a:r>
              <a:endParaRPr sz="3200" b="0" i="0" u="none" strike="noStrike" cap="none">
                <a:solidFill>
                  <a:srgbClr val="000000"/>
                </a:solidFill>
                <a:latin typeface="Poppins"/>
                <a:ea typeface="Poppins"/>
                <a:cs typeface="Poppins"/>
                <a:sym typeface="Poppins"/>
              </a:endParaRPr>
            </a:p>
          </p:txBody>
        </p:sp>
        <p:sp>
          <p:nvSpPr>
            <p:cNvPr id="831" name="Google Shape;831;p83"/>
            <p:cNvSpPr/>
            <p:nvPr/>
          </p:nvSpPr>
          <p:spPr>
            <a:xfrm>
              <a:off x="1933554" y="78879"/>
              <a:ext cx="7059720" cy="157759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83"/>
            <p:cNvSpPr txBox="1"/>
            <p:nvPr/>
          </p:nvSpPr>
          <p:spPr>
            <a:xfrm>
              <a:off x="1933554" y="78879"/>
              <a:ext cx="7059720" cy="1577595"/>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Poppins"/>
                  <a:ea typeface="Poppins"/>
                  <a:cs typeface="Poppins"/>
                  <a:sym typeface="Poppins"/>
                </a:rPr>
                <a:t>These are the immediate inputs—raw materials, packaging, and production labour. These costs are incurred for every unit you produce and are critical for calculating per-unit margins. For example, a coffee startup would include beans, cups, milk, and barista wages.</a:t>
              </a:r>
              <a:endParaRPr sz="1600" b="0" i="0" u="none" strike="noStrike" cap="none">
                <a:solidFill>
                  <a:srgbClr val="000000"/>
                </a:solidFill>
                <a:latin typeface="Poppins"/>
                <a:ea typeface="Poppins"/>
                <a:cs typeface="Poppins"/>
                <a:sym typeface="Poppins"/>
              </a:endParaRPr>
            </a:p>
          </p:txBody>
        </p:sp>
        <p:cxnSp>
          <p:nvCxnSpPr>
            <p:cNvPr id="833" name="Google Shape;833;p83"/>
            <p:cNvCxnSpPr/>
            <p:nvPr/>
          </p:nvCxnSpPr>
          <p:spPr>
            <a:xfrm>
              <a:off x="1798655" y="1656475"/>
              <a:ext cx="7194620" cy="0"/>
            </a:xfrm>
            <a:prstGeom prst="straightConnector1">
              <a:avLst/>
            </a:prstGeom>
            <a:solidFill>
              <a:srgbClr val="19ACE4"/>
            </a:solidFill>
            <a:ln w="25400" cap="flat" cmpd="sng">
              <a:solidFill>
                <a:srgbClr val="BADBF2"/>
              </a:solidFill>
              <a:prstDash val="solid"/>
              <a:round/>
              <a:headEnd type="none" w="sm" len="sm"/>
              <a:tailEnd type="none" w="sm" len="sm"/>
            </a:ln>
          </p:spPr>
        </p:cxnSp>
        <p:cxnSp>
          <p:nvCxnSpPr>
            <p:cNvPr id="834" name="Google Shape;834;p83"/>
            <p:cNvCxnSpPr/>
            <p:nvPr/>
          </p:nvCxnSpPr>
          <p:spPr>
            <a:xfrm>
              <a:off x="0" y="1737051"/>
              <a:ext cx="8993275" cy="0"/>
            </a:xfrm>
            <a:prstGeom prst="straightConnector1">
              <a:avLst/>
            </a:prstGeom>
            <a:solidFill>
              <a:srgbClr val="19ACE4"/>
            </a:solidFill>
            <a:ln w="25400" cap="flat" cmpd="sng">
              <a:solidFill>
                <a:srgbClr val="19ACE4"/>
              </a:solidFill>
              <a:prstDash val="solid"/>
              <a:round/>
              <a:headEnd type="none" w="sm" len="sm"/>
              <a:tailEnd type="none" w="sm" len="sm"/>
            </a:ln>
          </p:spPr>
        </p:cxnSp>
        <p:sp>
          <p:nvSpPr>
            <p:cNvPr id="835" name="Google Shape;835;p83"/>
            <p:cNvSpPr/>
            <p:nvPr/>
          </p:nvSpPr>
          <p:spPr>
            <a:xfrm>
              <a:off x="0" y="1737051"/>
              <a:ext cx="1798655" cy="173705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83"/>
            <p:cNvSpPr txBox="1"/>
            <p:nvPr/>
          </p:nvSpPr>
          <p:spPr>
            <a:xfrm>
              <a:off x="0" y="1737051"/>
              <a:ext cx="1798655" cy="1737051"/>
            </a:xfrm>
            <a:prstGeom prst="rect">
              <a:avLst/>
            </a:prstGeom>
            <a:noFill/>
            <a:ln>
              <a:noFill/>
            </a:ln>
          </p:spPr>
          <p:txBody>
            <a:bodyPr spcFirstLastPara="1" wrap="square" lIns="121900" tIns="121900" rIns="121900" bIns="121900" anchor="t" anchorCtr="0">
              <a:noAutofit/>
            </a:bodyPr>
            <a:lstStyle/>
            <a:p>
              <a:pPr marL="0" marR="0" lvl="0" indent="0" algn="l" rtl="0">
                <a:lnSpc>
                  <a:spcPct val="90000"/>
                </a:lnSpc>
                <a:spcBef>
                  <a:spcPts val="0"/>
                </a:spcBef>
                <a:spcAft>
                  <a:spcPts val="0"/>
                </a:spcAft>
                <a:buClr>
                  <a:srgbClr val="000000"/>
                </a:buClr>
                <a:buSzPts val="3200"/>
                <a:buFont typeface="Arial"/>
                <a:buNone/>
              </a:pPr>
              <a:r>
                <a:rPr lang="en-US" sz="3200" b="0" i="0" u="none" strike="noStrike" cap="none">
                  <a:solidFill>
                    <a:srgbClr val="000000"/>
                  </a:solidFill>
                  <a:latin typeface="Poppins"/>
                  <a:ea typeface="Poppins"/>
                  <a:cs typeface="Poppins"/>
                  <a:sym typeface="Poppins"/>
                </a:rPr>
                <a:t>Indirect Costs </a:t>
              </a:r>
              <a:endParaRPr sz="3200" b="0" i="0" u="none" strike="noStrike" cap="none">
                <a:solidFill>
                  <a:srgbClr val="000000"/>
                </a:solidFill>
                <a:latin typeface="Poppins"/>
                <a:ea typeface="Poppins"/>
                <a:cs typeface="Poppins"/>
                <a:sym typeface="Poppins"/>
              </a:endParaRPr>
            </a:p>
          </p:txBody>
        </p:sp>
        <p:sp>
          <p:nvSpPr>
            <p:cNvPr id="837" name="Google Shape;837;p83"/>
            <p:cNvSpPr/>
            <p:nvPr/>
          </p:nvSpPr>
          <p:spPr>
            <a:xfrm>
              <a:off x="1933554" y="1815931"/>
              <a:ext cx="7059720" cy="157759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83"/>
            <p:cNvSpPr txBox="1"/>
            <p:nvPr/>
          </p:nvSpPr>
          <p:spPr>
            <a:xfrm>
              <a:off x="1933554" y="1815931"/>
              <a:ext cx="7059720" cy="1577595"/>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rgbClr val="000000"/>
                </a:buClr>
                <a:buSzPts val="1600"/>
                <a:buFont typeface="Arial"/>
                <a:buNone/>
              </a:pPr>
              <a:r>
                <a:rPr lang="en-US" sz="1600" b="0" i="0" u="none" strike="noStrike" cap="none">
                  <a:solidFill>
                    <a:srgbClr val="000000"/>
                  </a:solidFill>
                  <a:latin typeface="Poppins"/>
                  <a:ea typeface="Poppins"/>
                  <a:cs typeface="Poppins"/>
                  <a:sym typeface="Poppins"/>
                </a:rPr>
                <a:t>These are the supporting expenses—electricity, equipment wear and tear, admin salaries, and rent. They do not tie to a single product but are necessary for operations to run. These often get overlooked in early-stage budgets, but they matter deeply for full financial clarity.</a:t>
              </a:r>
              <a:endParaRPr sz="1600" b="0" i="0" u="none" strike="noStrike" cap="none">
                <a:solidFill>
                  <a:srgbClr val="000000"/>
                </a:solidFill>
                <a:latin typeface="Poppins"/>
                <a:ea typeface="Poppins"/>
                <a:cs typeface="Poppins"/>
                <a:sym typeface="Poppins"/>
              </a:endParaRPr>
            </a:p>
          </p:txBody>
        </p:sp>
        <p:cxnSp>
          <p:nvCxnSpPr>
            <p:cNvPr id="839" name="Google Shape;839;p83"/>
            <p:cNvCxnSpPr/>
            <p:nvPr/>
          </p:nvCxnSpPr>
          <p:spPr>
            <a:xfrm>
              <a:off x="1798655" y="3393526"/>
              <a:ext cx="7194620" cy="0"/>
            </a:xfrm>
            <a:prstGeom prst="straightConnector1">
              <a:avLst/>
            </a:prstGeom>
            <a:solidFill>
              <a:srgbClr val="19ACE4"/>
            </a:solidFill>
            <a:ln w="25400" cap="flat" cmpd="sng">
              <a:solidFill>
                <a:srgbClr val="BADBF2"/>
              </a:solidFill>
              <a:prstDash val="solid"/>
              <a:round/>
              <a:headEnd type="none" w="sm" len="sm"/>
              <a:tailEnd type="none" w="sm" len="sm"/>
            </a:ln>
          </p:spPr>
        </p:cxnSp>
      </p:grpSp>
      <p:sp>
        <p:nvSpPr>
          <p:cNvPr id="840" name="Google Shape;840;p83"/>
          <p:cNvSpPr txBox="1"/>
          <p:nvPr/>
        </p:nvSpPr>
        <p:spPr>
          <a:xfrm>
            <a:off x="0" y="3085089"/>
            <a:ext cx="2552281"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F0000"/>
                </a:solidFill>
                <a:highlight>
                  <a:srgbClr val="FFFF00"/>
                </a:highlight>
                <a:latin typeface="Arial"/>
                <a:ea typeface="Arial"/>
                <a:cs typeface="Arial"/>
                <a:sym typeface="Arial"/>
              </a:rPr>
              <a:t>https://www.freepik.com/free-vector/paper-production-isometric-illustration-with-raw-wood-materials-machinery-timber-harvesting_13767758.htm#fromView=search&amp;page=1&amp;position=0&amp;uuid=bae16937-d6f4-4ac6-97bd-013d6faa1aa8&amp;query=raw+materials</a:t>
            </a:r>
            <a:endParaRPr sz="1400" b="0" i="0" u="none" strike="noStrike" cap="none">
              <a:solidFill>
                <a:srgbClr val="000000"/>
              </a:solidFill>
              <a:latin typeface="Arial"/>
              <a:ea typeface="Arial"/>
              <a:cs typeface="Arial"/>
              <a:sym typeface="Arial"/>
            </a:endParaRPr>
          </a:p>
        </p:txBody>
      </p:sp>
      <p:sp>
        <p:nvSpPr>
          <p:cNvPr id="841" name="Google Shape;841;p83"/>
          <p:cNvSpPr txBox="1"/>
          <p:nvPr/>
        </p:nvSpPr>
        <p:spPr>
          <a:xfrm>
            <a:off x="251209" y="2682910"/>
            <a:ext cx="301450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Raw materials</a:t>
            </a:r>
            <a:endParaRPr sz="1400" b="0" i="0" u="none" strike="noStrike" cap="none">
              <a:solidFill>
                <a:srgbClr val="000000"/>
              </a:solidFill>
              <a:latin typeface="Arial"/>
              <a:ea typeface="Arial"/>
              <a:cs typeface="Arial"/>
              <a:sym typeface="Arial"/>
            </a:endParaRPr>
          </a:p>
        </p:txBody>
      </p:sp>
      <p:sp>
        <p:nvSpPr>
          <p:cNvPr id="842" name="Google Shape;842;p83"/>
          <p:cNvSpPr txBox="1"/>
          <p:nvPr/>
        </p:nvSpPr>
        <p:spPr>
          <a:xfrm>
            <a:off x="364253" y="4770400"/>
            <a:ext cx="2318657" cy="14772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F0000"/>
                </a:solidFill>
                <a:highlight>
                  <a:srgbClr val="FFFF00"/>
                </a:highlight>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3"/>
                  </a:ext>
                </a:extLst>
              </a:rPr>
              <a:t>https://www.freepik.com/free-vector/remittance-money-forward-cash-overseas-direct-funding-give-allowance-spare-sum-getting-payroll-transferring-forex-money-drop-coin-vector-isolated-concept-metaphor-illustration_11668652.htm#fromView=search&amp;page=1&amp;position=0&amp;uuid=774577eb-dd24-4a05-92b1-030a62bec634&amp;query=indirect+cost</a:t>
            </a:r>
            <a:endParaRPr sz="1400" b="0" i="0" u="none" strike="noStrike" cap="none">
              <a:solidFill>
                <a:srgbClr val="000000"/>
              </a:solidFill>
              <a:latin typeface="Arial"/>
              <a:ea typeface="Arial"/>
              <a:cs typeface="Arial"/>
              <a:sym typeface="Arial"/>
            </a:endParaRPr>
          </a:p>
        </p:txBody>
      </p:sp>
      <p:sp>
        <p:nvSpPr>
          <p:cNvPr id="843" name="Google Shape;843;p83"/>
          <p:cNvSpPr txBox="1"/>
          <p:nvPr/>
        </p:nvSpPr>
        <p:spPr>
          <a:xfrm>
            <a:off x="303125" y="6281895"/>
            <a:ext cx="301450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Financial cost</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84"/>
          <p:cNvSpPr txBox="1"/>
          <p:nvPr/>
        </p:nvSpPr>
        <p:spPr>
          <a:xfrm>
            <a:off x="866671" y="866021"/>
            <a:ext cx="609432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oppins"/>
                <a:ea typeface="Poppins"/>
                <a:cs typeface="Poppins"/>
                <a:sym typeface="Poppins"/>
              </a:rPr>
              <a:t>Example</a:t>
            </a:r>
            <a:endParaRPr sz="2400" b="1" i="0" u="none" strike="noStrike" cap="none">
              <a:solidFill>
                <a:srgbClr val="000000"/>
              </a:solidFill>
              <a:latin typeface="Poppins"/>
              <a:ea typeface="Poppins"/>
              <a:cs typeface="Poppins"/>
              <a:sym typeface="Poppins"/>
            </a:endParaRPr>
          </a:p>
        </p:txBody>
      </p:sp>
      <p:sp>
        <p:nvSpPr>
          <p:cNvPr id="850" name="Google Shape;850;p84"/>
          <p:cNvSpPr txBox="1"/>
          <p:nvPr/>
        </p:nvSpPr>
        <p:spPr>
          <a:xfrm>
            <a:off x="1657978" y="5114611"/>
            <a:ext cx="795829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highlight>
                  <a:srgbClr val="FFFF00"/>
                </a:highlight>
                <a:latin typeface="Poppins"/>
                <a:ea typeface="Poppins"/>
                <a:cs typeface="Poppins"/>
                <a:sym typeface="Poppins"/>
              </a:rPr>
              <a:t>Embed the PDF </a:t>
            </a:r>
            <a:r>
              <a:rPr lang="en-US" sz="1800" b="0" i="0" u="none" strike="noStrike" cap="none">
                <a:solidFill>
                  <a:srgbClr val="FF0000"/>
                </a:solidFill>
                <a:highlight>
                  <a:srgbClr val="FFFF00"/>
                </a:highlight>
                <a:latin typeface="Poppins"/>
                <a:ea typeface="Poppins"/>
                <a:cs typeface="Poppins"/>
                <a:sym typeface="Poppins"/>
              </a:rPr>
              <a:t>‘Startup </a:t>
            </a:r>
            <a:r>
              <a:rPr lang="en-US" sz="1800" b="0" i="0" u="none" strike="noStrike" cap="none">
                <a:solidFill>
                  <a:srgbClr val="FF0000"/>
                </a:solidFill>
                <a:highlight>
                  <a:srgbClr val="FFFF00"/>
                </a:highlight>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4"/>
                  </a:ext>
                </a:extLst>
              </a:rPr>
              <a:t>Café</a:t>
            </a:r>
            <a:r>
              <a:rPr lang="en-US" sz="1800" b="0" i="0" u="none" strike="noStrike" cap="none">
                <a:solidFill>
                  <a:srgbClr val="FF0000"/>
                </a:solidFill>
                <a:highlight>
                  <a:srgbClr val="FFFF00"/>
                </a:highlight>
                <a:latin typeface="Poppins"/>
                <a:ea typeface="Poppins"/>
                <a:cs typeface="Poppins"/>
                <a:sym typeface="Poppins"/>
              </a:rPr>
              <a:t> Scenario’ </a:t>
            </a:r>
            <a:r>
              <a:rPr lang="en-US" sz="1800" b="0" i="0" u="none" strike="noStrike" cap="none">
                <a:solidFill>
                  <a:srgbClr val="000000"/>
                </a:solidFill>
                <a:highlight>
                  <a:srgbClr val="FFFF00"/>
                </a:highlight>
                <a:latin typeface="Poppins"/>
                <a:ea typeface="Poppins"/>
                <a:cs typeface="Poppins"/>
                <a:sym typeface="Poppins"/>
              </a:rPr>
              <a:t>here</a:t>
            </a:r>
            <a:endParaRPr sz="1400" b="0" i="0" u="none" strike="noStrike" cap="none">
              <a:solidFill>
                <a:srgbClr val="000000"/>
              </a:solidFill>
              <a:latin typeface="Arial"/>
              <a:ea typeface="Arial"/>
              <a:cs typeface="Arial"/>
              <a:sym typeface="Arial"/>
            </a:endParaRPr>
          </a:p>
        </p:txBody>
      </p:sp>
      <p:sp>
        <p:nvSpPr>
          <p:cNvPr id="851" name="Google Shape;851;p84"/>
          <p:cNvSpPr txBox="1"/>
          <p:nvPr/>
        </p:nvSpPr>
        <p:spPr>
          <a:xfrm>
            <a:off x="3047163" y="2954459"/>
            <a:ext cx="6094324"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FF0000"/>
                </a:solidFill>
                <a:highlight>
                  <a:srgbClr val="FFFF00"/>
                </a:highlight>
                <a:latin typeface="Arial"/>
                <a:ea typeface="Arial"/>
                <a:cs typeface="Arial"/>
                <a:sym typeface="Arial"/>
              </a:rPr>
              <a:t>https://www.freepik.com/premium-vector/coffee-shop-interior-concept-flat-cartoon-design-room-with-counter-coffee-machine-shelf_21293380.htm#fromView=search&amp;page=1&amp;position=8&amp;uuid=b8eab7f5-e2a2-42f5-8940-cdd6b0030682&amp;query=cafe</a:t>
            </a:r>
            <a:endParaRPr sz="1400" b="0" i="0" u="none" strike="noStrike" cap="none">
              <a:solidFill>
                <a:srgbClr val="000000"/>
              </a:solidFill>
              <a:latin typeface="Arial"/>
              <a:ea typeface="Arial"/>
              <a:cs typeface="Arial"/>
              <a:sym typeface="Arial"/>
            </a:endParaRPr>
          </a:p>
        </p:txBody>
      </p:sp>
      <p:sp>
        <p:nvSpPr>
          <p:cNvPr id="852" name="Google Shape;852;p84"/>
          <p:cNvSpPr txBox="1"/>
          <p:nvPr/>
        </p:nvSpPr>
        <p:spPr>
          <a:xfrm>
            <a:off x="6953459" y="1909187"/>
            <a:ext cx="35470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A cafe</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85"/>
          <p:cNvSpPr txBox="1"/>
          <p:nvPr/>
        </p:nvSpPr>
        <p:spPr>
          <a:xfrm>
            <a:off x="873703" y="784059"/>
            <a:ext cx="717145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2.2.4: Innovative Finance Models</a:t>
            </a:r>
            <a:endParaRPr sz="1400" b="0" i="0" u="none" strike="noStrike" cap="none">
              <a:solidFill>
                <a:srgbClr val="000000"/>
              </a:solidFill>
              <a:latin typeface="Arial"/>
              <a:ea typeface="Arial"/>
              <a:cs typeface="Arial"/>
              <a:sym typeface="Arial"/>
            </a:endParaRPr>
          </a:p>
        </p:txBody>
      </p:sp>
      <p:sp>
        <p:nvSpPr>
          <p:cNvPr id="859" name="Google Shape;859;p85"/>
          <p:cNvSpPr txBox="1"/>
          <p:nvPr/>
        </p:nvSpPr>
        <p:spPr>
          <a:xfrm>
            <a:off x="107576" y="118334"/>
            <a:ext cx="44106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@ID: Headings would be OST throughout.</a:t>
            </a:r>
            <a:endParaRPr sz="1400" b="0" i="0" u="none" strike="noStrike" cap="none">
              <a:solidFill>
                <a:srgbClr val="000000"/>
              </a:solidFill>
              <a:latin typeface="Arial"/>
              <a:ea typeface="Arial"/>
              <a:cs typeface="Arial"/>
              <a:sym typeface="Arial"/>
            </a:endParaRPr>
          </a:p>
        </p:txBody>
      </p:sp>
      <p:sp>
        <p:nvSpPr>
          <p:cNvPr id="860" name="Google Shape;860;p85"/>
          <p:cNvSpPr txBox="1"/>
          <p:nvPr/>
        </p:nvSpPr>
        <p:spPr>
          <a:xfrm>
            <a:off x="866670" y="1500258"/>
            <a:ext cx="6094200" cy="2586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Every ambitious solution needs funding, but traditional finance often falls short when it comes to purpose-led impact. That is where </a:t>
            </a:r>
            <a:r>
              <a:rPr lang="en-US" sz="18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5"/>
                  </a:ext>
                </a:extLst>
              </a:rPr>
              <a:t>Innovative Finance Models (IFM)</a:t>
            </a:r>
            <a:r>
              <a:rPr lang="en-US" sz="1800" b="0" i="0" u="none" strike="noStrike" cap="none">
                <a:solidFill>
                  <a:srgbClr val="000000"/>
                </a:solidFill>
                <a:latin typeface="Poppins"/>
                <a:ea typeface="Poppins"/>
                <a:cs typeface="Poppins"/>
                <a:sym typeface="Poppins"/>
              </a:rPr>
              <a:t> step in.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By blending commercial logic with social intent, these models unlock new capital, manage risk smartly, and ensure that money flows where it matters most.</a:t>
            </a:r>
            <a:endParaRPr sz="1800" b="0" i="0" u="none" strike="noStrike" cap="none">
              <a:solidFill>
                <a:srgbClr val="000000"/>
              </a:solidFill>
              <a:latin typeface="Poppins"/>
              <a:ea typeface="Poppins"/>
              <a:cs typeface="Poppins"/>
              <a:sym typeface="Poppins"/>
            </a:endParaRPr>
          </a:p>
        </p:txBody>
      </p:sp>
      <p:sp>
        <p:nvSpPr>
          <p:cNvPr id="861" name="Google Shape;861;p85"/>
          <p:cNvSpPr txBox="1"/>
          <p:nvPr/>
        </p:nvSpPr>
        <p:spPr>
          <a:xfrm>
            <a:off x="7646796" y="3597310"/>
            <a:ext cx="296426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Startup growth</a:t>
            </a:r>
            <a:endParaRPr sz="1400" b="0" i="0" u="none" strike="noStrike" cap="none">
              <a:solidFill>
                <a:srgbClr val="000000"/>
              </a:solidFill>
              <a:latin typeface="Arial"/>
              <a:ea typeface="Arial"/>
              <a:cs typeface="Arial"/>
              <a:sym typeface="Arial"/>
            </a:endParaRPr>
          </a:p>
        </p:txBody>
      </p:sp>
      <p:sp>
        <p:nvSpPr>
          <p:cNvPr id="862" name="Google Shape;862;p85"/>
          <p:cNvSpPr txBox="1"/>
          <p:nvPr/>
        </p:nvSpPr>
        <p:spPr>
          <a:xfrm>
            <a:off x="7122823" y="1944338"/>
            <a:ext cx="4616400" cy="954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https://www.freepik.com/free-vector/modern-business-growth-concept_2110747.htm#fromView=search&amp;page=1&amp;position=1&amp;uuid=7afa7fb4-ab04-4ff3-a375-f0e277a5770c&amp;query=startup+growth</a:t>
            </a:r>
            <a:endParaRPr sz="1400" b="0" i="0" u="none" strike="noStrike" cap="none">
              <a:solidFill>
                <a:srgbClr val="000000"/>
              </a:solidFill>
              <a:latin typeface="Arial"/>
              <a:ea typeface="Arial"/>
              <a:cs typeface="Arial"/>
              <a:sym typeface="Arial"/>
            </a:endParaRPr>
          </a:p>
        </p:txBody>
      </p:sp>
      <p:sp>
        <p:nvSpPr>
          <p:cNvPr id="863" name="Google Shape;863;p85"/>
          <p:cNvSpPr txBox="1"/>
          <p:nvPr/>
        </p:nvSpPr>
        <p:spPr>
          <a:xfrm>
            <a:off x="1467843" y="4340824"/>
            <a:ext cx="7194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highlight>
                  <a:srgbClr val="FFFF00"/>
                </a:highlight>
                <a:latin typeface="Poppins"/>
                <a:ea typeface="Poppins"/>
                <a:cs typeface="Poppins"/>
                <a:sym typeface="Poppins"/>
              </a:rPr>
              <a:t>Embed the PDF as a video, </a:t>
            </a:r>
            <a:r>
              <a:rPr lang="en-US" sz="1800" b="0" i="0" u="none" strike="noStrike" cap="none">
                <a:solidFill>
                  <a:srgbClr val="FF0000"/>
                </a:solidFill>
                <a:highlight>
                  <a:srgbClr val="FFFF00"/>
                </a:highlight>
                <a:latin typeface="Poppins"/>
                <a:ea typeface="Poppins"/>
                <a:cs typeface="Poppins"/>
                <a:sym typeface="Poppins"/>
              </a:rPr>
              <a:t>‘Scaling </a:t>
            </a:r>
            <a:r>
              <a:rPr lang="en-US" sz="1800" b="0" i="0" u="none" strike="noStrike" cap="none">
                <a:solidFill>
                  <a:srgbClr val="FF0000"/>
                </a:solidFill>
                <a:highlight>
                  <a:srgbClr val="FFFF00"/>
                </a:highlight>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6"/>
                  </a:ext>
                </a:extLst>
              </a:rPr>
              <a:t>Impact</a:t>
            </a:r>
            <a:r>
              <a:rPr lang="en-US" sz="1800" b="0" i="0" u="none" strike="noStrike" cap="none">
                <a:solidFill>
                  <a:srgbClr val="FF0000"/>
                </a:solidFill>
                <a:highlight>
                  <a:srgbClr val="FFFF00"/>
                </a:highlight>
                <a:latin typeface="Poppins"/>
                <a:ea typeface="Poppins"/>
                <a:cs typeface="Poppins"/>
                <a:sym typeface="Poppins"/>
              </a:rPr>
              <a:t> with </a:t>
            </a:r>
            <a:r>
              <a:rPr lang="en-US" sz="1800" b="0" i="0" u="none" strike="noStrike" cap="none">
                <a:solidFill>
                  <a:srgbClr val="FF0000"/>
                </a:solidFill>
                <a:highlight>
                  <a:srgbClr val="FFFF00"/>
                </a:highlight>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7"/>
                  </a:ext>
                </a:extLst>
              </a:rPr>
              <a:t>IFMs’ </a:t>
            </a:r>
            <a:r>
              <a:rPr lang="en-US" sz="1800" b="0" i="0" u="none" strike="noStrike" cap="none">
                <a:solidFill>
                  <a:srgbClr val="000000"/>
                </a:solidFill>
                <a:highlight>
                  <a:srgbClr val="FFFF00"/>
                </a:highlight>
                <a:latin typeface="Poppins"/>
                <a:ea typeface="Poppins"/>
                <a:cs typeface="Poppins"/>
                <a:sym typeface="Poppins"/>
              </a:rPr>
              <a:t>here</a:t>
            </a:r>
            <a:endParaRPr sz="1800" b="0" i="0" u="none" strike="noStrike" cap="none">
              <a:solidFill>
                <a:srgbClr val="000000"/>
              </a:solidFill>
              <a:highlight>
                <a:srgbClr val="FFFF00"/>
              </a:highlight>
              <a:latin typeface="Poppins"/>
              <a:ea typeface="Poppins"/>
              <a:cs typeface="Poppins"/>
              <a:sym typeface="Poppins"/>
            </a:endParaRPr>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87"/>
          <p:cNvSpPr txBox="1"/>
          <p:nvPr/>
        </p:nvSpPr>
        <p:spPr>
          <a:xfrm>
            <a:off x="615462" y="916262"/>
            <a:ext cx="609432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oppins"/>
                <a:ea typeface="Poppins"/>
                <a:cs typeface="Poppins"/>
                <a:sym typeface="Poppins"/>
              </a:rPr>
              <a:t>Types of Innovative Finance Models</a:t>
            </a:r>
            <a:endParaRPr sz="2400" b="1" i="0" u="none" strike="noStrike" cap="none">
              <a:solidFill>
                <a:srgbClr val="000000"/>
              </a:solidFill>
              <a:latin typeface="Poppins"/>
              <a:ea typeface="Poppins"/>
              <a:cs typeface="Poppins"/>
              <a:sym typeface="Poppins"/>
            </a:endParaRPr>
          </a:p>
        </p:txBody>
      </p:sp>
      <p:sp>
        <p:nvSpPr>
          <p:cNvPr id="870" name="Google Shape;870;p87"/>
          <p:cNvSpPr txBox="1"/>
          <p:nvPr/>
        </p:nvSpPr>
        <p:spPr>
          <a:xfrm>
            <a:off x="585315" y="1554928"/>
            <a:ext cx="10809515"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Innovative Finance Models (IFMs) are like using a smart GPS instead of a paper map—they guide funding to where it truly creates impact, linking payment to real results rather than just upfront promises.</a:t>
            </a:r>
            <a:endParaRPr sz="1800" b="0" i="0" u="none" strike="noStrike" cap="none">
              <a:solidFill>
                <a:srgbClr val="000000"/>
              </a:solidFill>
              <a:latin typeface="Poppins"/>
              <a:ea typeface="Poppins"/>
              <a:cs typeface="Poppins"/>
              <a:sym typeface="Poppins"/>
            </a:endParaRPr>
          </a:p>
        </p:txBody>
      </p:sp>
      <p:grpSp>
        <p:nvGrpSpPr>
          <p:cNvPr id="871" name="Google Shape;871;p87"/>
          <p:cNvGrpSpPr/>
          <p:nvPr/>
        </p:nvGrpSpPr>
        <p:grpSpPr>
          <a:xfrm>
            <a:off x="2361362" y="3879828"/>
            <a:ext cx="7071526" cy="1325911"/>
            <a:chOff x="0" y="59594"/>
            <a:chExt cx="7071526" cy="1325911"/>
          </a:xfrm>
        </p:grpSpPr>
        <p:sp>
          <p:nvSpPr>
            <p:cNvPr id="872" name="Google Shape;872;p87"/>
            <p:cNvSpPr/>
            <p:nvPr/>
          </p:nvSpPr>
          <p:spPr>
            <a:xfrm>
              <a:off x="0" y="59594"/>
              <a:ext cx="2209852" cy="1325911"/>
            </a:xfrm>
            <a:prstGeom prst="rect">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87"/>
            <p:cNvSpPr txBox="1"/>
            <p:nvPr/>
          </p:nvSpPr>
          <p:spPr>
            <a:xfrm>
              <a:off x="0" y="59594"/>
              <a:ext cx="2209852" cy="1325911"/>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Poppins"/>
                  <a:ea typeface="Poppins"/>
                  <a:cs typeface="Poppins"/>
                  <a:sym typeface="Poppins"/>
                </a:rPr>
                <a:t>Development Impact Bonds (DIBs)</a:t>
              </a:r>
              <a:endParaRPr sz="2200" b="0" i="0" u="none" strike="noStrike" cap="none">
                <a:solidFill>
                  <a:schemeClr val="lt1"/>
                </a:solidFill>
                <a:latin typeface="Poppins"/>
                <a:ea typeface="Poppins"/>
                <a:cs typeface="Poppins"/>
                <a:sym typeface="Poppins"/>
              </a:endParaRPr>
            </a:p>
          </p:txBody>
        </p:sp>
        <p:sp>
          <p:nvSpPr>
            <p:cNvPr id="874" name="Google Shape;874;p87"/>
            <p:cNvSpPr/>
            <p:nvPr/>
          </p:nvSpPr>
          <p:spPr>
            <a:xfrm>
              <a:off x="2430837" y="59594"/>
              <a:ext cx="2209852" cy="1325911"/>
            </a:xfrm>
            <a:prstGeom prst="rect">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87"/>
            <p:cNvSpPr txBox="1"/>
            <p:nvPr/>
          </p:nvSpPr>
          <p:spPr>
            <a:xfrm>
              <a:off x="2430837" y="59594"/>
              <a:ext cx="2209852" cy="1325911"/>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Poppins"/>
                  <a:ea typeface="Poppins"/>
                  <a:cs typeface="Poppins"/>
                  <a:sym typeface="Poppins"/>
                </a:rPr>
                <a:t>Pay-for-Success (PFS) Schemes</a:t>
              </a:r>
              <a:endParaRPr sz="2200" b="0" i="0" u="none" strike="noStrike" cap="none">
                <a:solidFill>
                  <a:schemeClr val="lt1"/>
                </a:solidFill>
                <a:latin typeface="Poppins"/>
                <a:ea typeface="Poppins"/>
                <a:cs typeface="Poppins"/>
                <a:sym typeface="Poppins"/>
              </a:endParaRPr>
            </a:p>
          </p:txBody>
        </p:sp>
        <p:sp>
          <p:nvSpPr>
            <p:cNvPr id="876" name="Google Shape;876;p87"/>
            <p:cNvSpPr/>
            <p:nvPr/>
          </p:nvSpPr>
          <p:spPr>
            <a:xfrm>
              <a:off x="4861674" y="59594"/>
              <a:ext cx="2209852" cy="1325911"/>
            </a:xfrm>
            <a:prstGeom prst="rect">
              <a:avLst/>
            </a:prstGeom>
            <a:solidFill>
              <a:srgbClr val="19ACE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87"/>
            <p:cNvSpPr txBox="1"/>
            <p:nvPr/>
          </p:nvSpPr>
          <p:spPr>
            <a:xfrm>
              <a:off x="4861674" y="59594"/>
              <a:ext cx="2209852" cy="1325911"/>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Poppins"/>
                  <a:ea typeface="Poppins"/>
                  <a:cs typeface="Poppins"/>
                  <a:sym typeface="Poppins"/>
                </a:rPr>
                <a:t>Social Stock Exchanges (SSEs)</a:t>
              </a:r>
              <a:endParaRPr sz="2200" b="0" i="0" u="none" strike="noStrike" cap="none">
                <a:solidFill>
                  <a:schemeClr val="lt1"/>
                </a:solidFill>
                <a:latin typeface="Poppins"/>
                <a:ea typeface="Poppins"/>
                <a:cs typeface="Poppins"/>
                <a:sym typeface="Poppins"/>
              </a:endParaRPr>
            </a:p>
          </p:txBody>
        </p:sp>
      </p:grpSp>
      <p:sp>
        <p:nvSpPr>
          <p:cNvPr id="878" name="Google Shape;878;p87"/>
          <p:cNvSpPr txBox="1"/>
          <p:nvPr/>
        </p:nvSpPr>
        <p:spPr>
          <a:xfrm>
            <a:off x="3643825" y="5445850"/>
            <a:ext cx="45066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highlight>
                  <a:srgbClr val="FFFF00"/>
                </a:highlight>
                <a:latin typeface="Poppins"/>
                <a:ea typeface="Poppins"/>
                <a:cs typeface="Poppins"/>
                <a:sym typeface="Poppins"/>
              </a:rPr>
              <a:t>Embed ppt (pdf) Types of IFMs here</a:t>
            </a:r>
            <a:endParaRPr sz="1400" b="0" i="0" u="none" strike="noStrike" cap="none">
              <a:solidFill>
                <a:srgbClr val="000000"/>
              </a:solidFill>
              <a:latin typeface="Arial"/>
              <a:ea typeface="Arial"/>
              <a:cs typeface="Arial"/>
              <a:sym typeface="Arial"/>
            </a:endParaRPr>
          </a:p>
        </p:txBody>
      </p:sp>
      <p:sp>
        <p:nvSpPr>
          <p:cNvPr id="879" name="Google Shape;879;p87"/>
          <p:cNvSpPr txBox="1"/>
          <p:nvPr/>
        </p:nvSpPr>
        <p:spPr>
          <a:xfrm>
            <a:off x="7276682" y="313173"/>
            <a:ext cx="4170066"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@ID: </a:t>
            </a:r>
            <a:r>
              <a:rPr lang="en-US" sz="1400" b="0" i="0" u="none" strike="noStrike" cap="none">
                <a:solidFill>
                  <a:srgbClr val="FF0000"/>
                </a:solidFill>
                <a:highlight>
                  <a:srgbClr val="FFFF00"/>
                </a:highlight>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8"/>
                  </a:ext>
                </a:extLst>
              </a:rPr>
              <a:t>Slides # 69, 70</a:t>
            </a:r>
            <a:r>
              <a:rPr lang="en-US" sz="1400" b="0" i="0" u="none" strike="noStrike" cap="none">
                <a:solidFill>
                  <a:srgbClr val="FF0000"/>
                </a:solidFill>
                <a:highlight>
                  <a:srgbClr val="FFFF00"/>
                </a:highlight>
                <a:latin typeface="Arial"/>
                <a:ea typeface="Arial"/>
                <a:cs typeface="Arial"/>
                <a:sym typeface="Arial"/>
              </a:rPr>
              <a:t> and 71 are layers for this main slide.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Remove the background of the images.</a:t>
            </a:r>
            <a:endParaRPr sz="1400" b="0" i="0" u="none" strike="noStrike" cap="none">
              <a:solidFill>
                <a:srgbClr val="000000"/>
              </a:solidFill>
              <a:latin typeface="Arial"/>
              <a:ea typeface="Arial"/>
              <a:cs typeface="Arial"/>
              <a:sym typeface="Arial"/>
            </a:endParaRPr>
          </a:p>
        </p:txBody>
      </p:sp>
      <p:sp>
        <p:nvSpPr>
          <p:cNvPr id="880" name="Google Shape;880;p87"/>
          <p:cNvSpPr txBox="1"/>
          <p:nvPr/>
        </p:nvSpPr>
        <p:spPr>
          <a:xfrm>
            <a:off x="1258556" y="3054942"/>
            <a:ext cx="317276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F0000"/>
                </a:solidFill>
                <a:highlight>
                  <a:srgbClr val="FFFF00"/>
                </a:highlight>
                <a:latin typeface="Arial"/>
                <a:ea typeface="Arial"/>
                <a:cs typeface="Arial"/>
                <a:sym typeface="Arial"/>
              </a:rPr>
              <a:t>https://www.freepik.com/free-vector/nurturing-idea-crowdfunding_15642670.htm#fromView=search&amp;page=1&amp;position=3&amp;uuid=5264b2a2-4afe-42e4-9610-0fd3bf16b5f7&amp;query=Development+Impact+Bonds+%28DIBs%29</a:t>
            </a:r>
            <a:endParaRPr sz="1400" b="0" i="0" u="none" strike="noStrike" cap="none">
              <a:solidFill>
                <a:srgbClr val="000000"/>
              </a:solidFill>
              <a:latin typeface="Arial"/>
              <a:ea typeface="Arial"/>
              <a:cs typeface="Arial"/>
              <a:sym typeface="Arial"/>
            </a:endParaRPr>
          </a:p>
        </p:txBody>
      </p:sp>
      <p:sp>
        <p:nvSpPr>
          <p:cNvPr id="881" name="Google Shape;881;p87"/>
          <p:cNvSpPr txBox="1"/>
          <p:nvPr/>
        </p:nvSpPr>
        <p:spPr>
          <a:xfrm>
            <a:off x="492369" y="4893547"/>
            <a:ext cx="26728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Growing Investment</a:t>
            </a:r>
            <a:endParaRPr sz="1400" b="0" i="0" u="none" strike="noStrike" cap="none">
              <a:solidFill>
                <a:srgbClr val="000000"/>
              </a:solidFill>
              <a:latin typeface="Arial"/>
              <a:ea typeface="Arial"/>
              <a:cs typeface="Arial"/>
              <a:sym typeface="Arial"/>
            </a:endParaRPr>
          </a:p>
        </p:txBody>
      </p:sp>
      <p:sp>
        <p:nvSpPr>
          <p:cNvPr id="882" name="Google Shape;882;p87"/>
          <p:cNvSpPr txBox="1"/>
          <p:nvPr/>
        </p:nvSpPr>
        <p:spPr>
          <a:xfrm>
            <a:off x="4855866" y="2723347"/>
            <a:ext cx="3192863" cy="7848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F0000"/>
                </a:solidFill>
                <a:highlight>
                  <a:srgbClr val="FFFF00"/>
                </a:highlight>
                <a:latin typeface="Arial"/>
                <a:ea typeface="Arial"/>
                <a:cs typeface="Arial"/>
                <a:sym typeface="Arial"/>
              </a:rPr>
              <a:t>https://www.freepik.com/free-vector/happy-character-winning-prize-with-flat-design_2720805.htm#fromView=search&amp;page=1&amp;position=1&amp;uuid=b85ca7e0-9755-4b5c-bfbb-5a0f0106c737&amp;query=pay+for+success</a:t>
            </a:r>
            <a:endParaRPr sz="1400" b="0" i="0" u="none" strike="noStrike" cap="none">
              <a:solidFill>
                <a:srgbClr val="000000"/>
              </a:solidFill>
              <a:latin typeface="Arial"/>
              <a:ea typeface="Arial"/>
              <a:cs typeface="Arial"/>
              <a:sym typeface="Arial"/>
            </a:endParaRPr>
          </a:p>
        </p:txBody>
      </p:sp>
      <p:sp>
        <p:nvSpPr>
          <p:cNvPr id="883" name="Google Shape;883;p87"/>
          <p:cNvSpPr txBox="1"/>
          <p:nvPr/>
        </p:nvSpPr>
        <p:spPr>
          <a:xfrm>
            <a:off x="5045947" y="3458307"/>
            <a:ext cx="26728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A man with trophy</a:t>
            </a:r>
            <a:endParaRPr sz="1400" b="0" i="0" u="none" strike="noStrike" cap="none">
              <a:solidFill>
                <a:srgbClr val="000000"/>
              </a:solidFill>
              <a:latin typeface="Arial"/>
              <a:ea typeface="Arial"/>
              <a:cs typeface="Arial"/>
              <a:sym typeface="Arial"/>
            </a:endParaRPr>
          </a:p>
        </p:txBody>
      </p:sp>
      <p:sp>
        <p:nvSpPr>
          <p:cNvPr id="884" name="Google Shape;884;p87"/>
          <p:cNvSpPr txBox="1"/>
          <p:nvPr/>
        </p:nvSpPr>
        <p:spPr>
          <a:xfrm>
            <a:off x="8601389" y="2841116"/>
            <a:ext cx="2137786"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US" sz="600" b="0" i="0" u="none" strike="noStrike" cap="none">
                <a:solidFill>
                  <a:srgbClr val="FF0000"/>
                </a:solidFill>
                <a:highlight>
                  <a:srgbClr val="FFFF00"/>
                </a:highlight>
                <a:latin typeface="Arial"/>
                <a:ea typeface="Arial"/>
                <a:cs typeface="Arial"/>
                <a:sym typeface="Arial"/>
              </a:rPr>
              <a:t>https://www.freepik.com/free-vector/hand-drawn-international-trade-with-coins_20123505.htm#fromView=search&amp;page=1&amp;position=26&amp;uuid=3c397883-1fe6-471a-b712-b8ffc8f70673&amp;query=Social+Stock+Exchanges+</a:t>
            </a:r>
            <a:endParaRPr sz="1400" b="0" i="0" u="none" strike="noStrike" cap="none">
              <a:solidFill>
                <a:srgbClr val="000000"/>
              </a:solidFill>
              <a:latin typeface="Arial"/>
              <a:ea typeface="Arial"/>
              <a:cs typeface="Arial"/>
              <a:sym typeface="Arial"/>
            </a:endParaRPr>
          </a:p>
        </p:txBody>
      </p:sp>
      <p:sp>
        <p:nvSpPr>
          <p:cNvPr id="885" name="Google Shape;885;p87"/>
          <p:cNvSpPr txBox="1"/>
          <p:nvPr/>
        </p:nvSpPr>
        <p:spPr>
          <a:xfrm>
            <a:off x="7971693" y="3480079"/>
            <a:ext cx="26728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Global trade</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91"/>
          <p:cNvSpPr txBox="1"/>
          <p:nvPr/>
        </p:nvSpPr>
        <p:spPr>
          <a:xfrm>
            <a:off x="2049864" y="4523620"/>
            <a:ext cx="736292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highlight>
                  <a:srgbClr val="FFFF00"/>
                </a:highlight>
                <a:latin typeface="Poppins"/>
                <a:ea typeface="Poppins"/>
                <a:cs typeface="Poppins"/>
                <a:sym typeface="Poppins"/>
              </a:rPr>
              <a:t>Embed the PDF as </a:t>
            </a:r>
            <a:r>
              <a:rPr lang="en-US" sz="1600" b="0" i="0" u="none" strike="noStrike" cap="none">
                <a:solidFill>
                  <a:srgbClr val="000000"/>
                </a:solidFill>
                <a:highlight>
                  <a:srgbClr val="FFFF00"/>
                </a:highlight>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9"/>
                  </a:ext>
                </a:extLst>
              </a:rPr>
              <a:t>Conversation</a:t>
            </a:r>
            <a:r>
              <a:rPr lang="en-US" sz="1600" b="0" i="0" u="none" strike="noStrike" cap="none">
                <a:solidFill>
                  <a:srgbClr val="000000"/>
                </a:solidFill>
                <a:highlight>
                  <a:srgbClr val="FFFF00"/>
                </a:highlight>
                <a:latin typeface="Poppins"/>
                <a:ea typeface="Poppins"/>
                <a:cs typeface="Poppins"/>
                <a:sym typeface="Poppins"/>
              </a:rPr>
              <a:t> </a:t>
            </a:r>
            <a:r>
              <a:rPr lang="en-US" sz="1600" b="0" i="0" u="none" strike="noStrike" cap="none">
                <a:solidFill>
                  <a:srgbClr val="000000"/>
                </a:solidFill>
                <a:highlight>
                  <a:srgbClr val="FFFF00"/>
                </a:highlight>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0"/>
                  </a:ext>
                </a:extLst>
              </a:rPr>
              <a:t>Video</a:t>
            </a:r>
            <a:r>
              <a:rPr lang="en-US" sz="1600" b="0" i="0" u="none" strike="noStrike" cap="none">
                <a:solidFill>
                  <a:srgbClr val="000000"/>
                </a:solidFill>
                <a:highlight>
                  <a:srgbClr val="FFFF00"/>
                </a:highlight>
                <a:latin typeface="Poppins"/>
                <a:ea typeface="Poppins"/>
                <a:cs typeface="Poppins"/>
                <a:sym typeface="Poppins"/>
              </a:rPr>
              <a:t> (Podcast) </a:t>
            </a:r>
            <a:r>
              <a:rPr lang="en-US" sz="1600" b="0" i="0" u="none" strike="noStrike" cap="none">
                <a:solidFill>
                  <a:srgbClr val="FF0000"/>
                </a:solidFill>
                <a:highlight>
                  <a:srgbClr val="FFFF00"/>
                </a:highlight>
                <a:latin typeface="Poppins"/>
                <a:ea typeface="Poppins"/>
                <a:cs typeface="Poppins"/>
                <a:sym typeface="Poppins"/>
              </a:rPr>
              <a:t>‘Podcast Video on Innovative Finance Models’</a:t>
            </a:r>
            <a:r>
              <a:rPr lang="en-US" sz="1600" b="0" i="0" u="none" strike="noStrike" cap="none">
                <a:solidFill>
                  <a:srgbClr val="000000"/>
                </a:solidFill>
                <a:highlight>
                  <a:srgbClr val="FFFF00"/>
                </a:highlight>
                <a:latin typeface="Poppins"/>
                <a:ea typeface="Poppins"/>
                <a:cs typeface="Poppins"/>
                <a:sym typeface="Poppins"/>
              </a:rPr>
              <a:t> here</a:t>
            </a:r>
            <a:endParaRPr sz="1400" b="0" i="0" u="none" strike="noStrike" cap="none">
              <a:solidFill>
                <a:srgbClr val="000000"/>
              </a:solidFill>
              <a:latin typeface="Arial"/>
              <a:ea typeface="Arial"/>
              <a:cs typeface="Arial"/>
              <a:sym typeface="Arial"/>
            </a:endParaRPr>
          </a:p>
        </p:txBody>
      </p:sp>
      <p:sp>
        <p:nvSpPr>
          <p:cNvPr id="891" name="Google Shape;891;p91"/>
          <p:cNvSpPr txBox="1"/>
          <p:nvPr/>
        </p:nvSpPr>
        <p:spPr>
          <a:xfrm>
            <a:off x="2203102" y="2368844"/>
            <a:ext cx="609432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0000"/>
                </a:solidFill>
                <a:highlight>
                  <a:srgbClr val="FFFF00"/>
                </a:highlight>
                <a:latin typeface="Arial"/>
                <a:ea typeface="Arial"/>
                <a:cs typeface="Arial"/>
                <a:sym typeface="Arial"/>
              </a:rPr>
              <a:t>https://www.freepik.com/free-vector/people-recording-podcast-illustrated_11321921.htm#fromView=search&amp;page=1&amp;position=20&amp;uuid=200e6edc-de95-4b95-8f7c-700f6c759b95&amp;query=podcast</a:t>
            </a:r>
            <a:endParaRPr sz="1400" b="0" i="0" u="none" strike="noStrike" cap="none">
              <a:solidFill>
                <a:srgbClr val="000000"/>
              </a:solidFill>
              <a:latin typeface="Arial"/>
              <a:ea typeface="Arial"/>
              <a:cs typeface="Arial"/>
              <a:sym typeface="Arial"/>
            </a:endParaRPr>
          </a:p>
        </p:txBody>
      </p:sp>
      <p:sp>
        <p:nvSpPr>
          <p:cNvPr id="892" name="Google Shape;892;p91"/>
          <p:cNvSpPr txBox="1"/>
          <p:nvPr/>
        </p:nvSpPr>
        <p:spPr>
          <a:xfrm>
            <a:off x="2713055" y="3245618"/>
            <a:ext cx="64711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Podcast concept</a:t>
            </a:r>
            <a:endParaRPr sz="1400" b="0" i="0" u="none" strike="noStrike" cap="none">
              <a:solidFill>
                <a:srgbClr val="000000"/>
              </a:solidFill>
              <a:latin typeface="Arial"/>
              <a:ea typeface="Arial"/>
              <a:cs typeface="Arial"/>
              <a:sym typeface="Arial"/>
            </a:endParaRPr>
          </a:p>
        </p:txBody>
      </p:sp>
      <p:sp>
        <p:nvSpPr>
          <p:cNvPr id="893" name="Google Shape;893;p91"/>
          <p:cNvSpPr txBox="1"/>
          <p:nvPr/>
        </p:nvSpPr>
        <p:spPr>
          <a:xfrm>
            <a:off x="615462" y="916262"/>
            <a:ext cx="60942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oppins"/>
                <a:ea typeface="Poppins"/>
                <a:cs typeface="Poppins"/>
                <a:sym typeface="Poppins"/>
              </a:rPr>
              <a:t>Podcast on IFMs</a:t>
            </a:r>
            <a:endParaRPr sz="2400" b="1" i="0" u="none" strike="noStrike" cap="none">
              <a:solidFill>
                <a:srgbClr val="000000"/>
              </a:solidFill>
              <a:latin typeface="Poppins"/>
              <a:ea typeface="Poppins"/>
              <a:cs typeface="Poppins"/>
              <a:sym typeface="Poppins"/>
            </a:endParaRPr>
          </a:p>
        </p:txBody>
      </p:sp>
      <p:sp>
        <p:nvSpPr>
          <p:cNvPr id="894" name="Google Shape;894;p91"/>
          <p:cNvSpPr txBox="1"/>
          <p:nvPr/>
        </p:nvSpPr>
        <p:spPr>
          <a:xfrm>
            <a:off x="958800" y="1462600"/>
            <a:ext cx="8337000" cy="632700"/>
          </a:xfrm>
          <a:prstGeom prst="rect">
            <a:avLst/>
          </a:prstGeom>
          <a:noFill/>
          <a:ln>
            <a:noFill/>
          </a:ln>
        </p:spPr>
        <p:txBody>
          <a:bodyPr spcFirstLastPara="1" wrap="square" lIns="91425" tIns="91425" rIns="91425" bIns="91425" anchor="t" anchorCtr="0">
            <a:spAutoFit/>
          </a:bodyPr>
          <a:lstStyle/>
          <a:p>
            <a:pPr marL="0" marR="0" lvl="0" indent="0" algn="l" rtl="0">
              <a:lnSpc>
                <a:spcPct val="107916"/>
              </a:lnSpc>
              <a:spcBef>
                <a:spcPts val="0"/>
              </a:spcBef>
              <a:spcAft>
                <a:spcPts val="800"/>
              </a:spcAft>
              <a:buClr>
                <a:srgbClr val="000000"/>
              </a:buClr>
              <a:buSzPts val="1400"/>
              <a:buFont typeface="Arial"/>
              <a:buNone/>
            </a:pPr>
            <a:r>
              <a:rPr lang="en-US" sz="1400" b="1" i="0" u="none" strike="noStrike" cap="none">
                <a:solidFill>
                  <a:schemeClr val="dk1"/>
                </a:solidFill>
                <a:latin typeface="Poppins"/>
                <a:ea typeface="Poppins"/>
                <a:cs typeface="Poppins"/>
                <a:sym typeface="Poppins"/>
              </a:rPr>
              <a:t>Let us now listen to a conversation between Anika and Ravi to understand how IFMs can be applied in real life.</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92"/>
          <p:cNvSpPr txBox="1"/>
          <p:nvPr/>
        </p:nvSpPr>
        <p:spPr>
          <a:xfrm>
            <a:off x="865042" y="449180"/>
            <a:ext cx="862185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oppins"/>
                <a:ea typeface="Poppins"/>
                <a:cs typeface="Poppins"/>
                <a:sym typeface="Poppins"/>
              </a:rPr>
              <a:t>Checkpoint Quiz! </a:t>
            </a:r>
            <a:endParaRPr sz="2400" b="0" i="0" u="none" strike="noStrike" cap="none">
              <a:solidFill>
                <a:schemeClr val="dk1"/>
              </a:solidFill>
              <a:highlight>
                <a:srgbClr val="FFFF00"/>
              </a:highlight>
              <a:latin typeface="Poppins"/>
              <a:ea typeface="Poppins"/>
              <a:cs typeface="Poppins"/>
              <a:sym typeface="Poppins"/>
            </a:endParaRPr>
          </a:p>
        </p:txBody>
      </p:sp>
      <p:sp>
        <p:nvSpPr>
          <p:cNvPr id="901" name="Google Shape;901;p92"/>
          <p:cNvSpPr txBox="1"/>
          <p:nvPr/>
        </p:nvSpPr>
        <p:spPr>
          <a:xfrm>
            <a:off x="769091" y="903151"/>
            <a:ext cx="9698100" cy="49241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Poppins"/>
                <a:ea typeface="Poppins"/>
                <a:cs typeface="Poppins"/>
                <a:sym typeface="Poppins"/>
              </a:rPr>
              <a:t>Identify if the statement is true or false.</a:t>
            </a:r>
            <a:endParaRPr sz="2000" b="0" i="0" u="none" strike="noStrike" cap="none">
              <a:solidFill>
                <a:schemeClr val="dk1"/>
              </a:solidFill>
              <a:latin typeface="Poppins"/>
              <a:ea typeface="Poppins"/>
              <a:cs typeface="Poppins"/>
              <a:sym typeface="Poppins"/>
            </a:endParaRPr>
          </a:p>
        </p:txBody>
      </p:sp>
      <p:sp>
        <p:nvSpPr>
          <p:cNvPr id="902" name="Google Shape;902;p92"/>
          <p:cNvSpPr txBox="1"/>
          <p:nvPr/>
        </p:nvSpPr>
        <p:spPr>
          <a:xfrm>
            <a:off x="645607" y="1589503"/>
            <a:ext cx="11050674"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1. Social enterprises can rely solely on grants for long-term financial sustainability. (True/</a:t>
            </a:r>
            <a:r>
              <a:rPr lang="en-US" sz="1800" b="0" i="0" u="none" strike="noStrike" cap="none">
                <a:solidFill>
                  <a:srgbClr val="FF0000"/>
                </a:solidFill>
                <a:latin typeface="Poppins"/>
                <a:ea typeface="Poppins"/>
                <a:cs typeface="Poppins"/>
                <a:sym typeface="Poppins"/>
              </a:rPr>
              <a:t>False</a:t>
            </a:r>
            <a:r>
              <a:rPr lang="en-US" sz="1800" b="0" i="0" u="none" strike="noStrike" cap="none">
                <a:solidFill>
                  <a:srgbClr val="000000"/>
                </a:solidFill>
                <a:latin typeface="Poppins"/>
                <a:ea typeface="Poppins"/>
                <a:cs typeface="Poppins"/>
                <a:sym typeface="Poppins"/>
              </a:rPr>
              <a:t>)</a:t>
            </a:r>
            <a:endParaRPr sz="1400" b="0" i="0" u="none" strike="noStrike" cap="none">
              <a:solidFill>
                <a:srgbClr val="000000"/>
              </a:solidFill>
              <a:latin typeface="Arial"/>
              <a:ea typeface="Arial"/>
              <a:cs typeface="Arial"/>
              <a:sym typeface="Arial"/>
            </a:endParaRPr>
          </a:p>
        </p:txBody>
      </p:sp>
      <p:sp>
        <p:nvSpPr>
          <p:cNvPr id="903" name="Google Shape;903;p92"/>
          <p:cNvSpPr txBox="1"/>
          <p:nvPr/>
        </p:nvSpPr>
        <p:spPr>
          <a:xfrm>
            <a:off x="657331" y="2130700"/>
            <a:ext cx="1074755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2. Cross-subsidy models work best when all customers have the same ability to pay. (True/</a:t>
            </a:r>
            <a:r>
              <a:rPr lang="en-US" sz="1800" b="0" i="0" u="none" strike="noStrike" cap="none">
                <a:solidFill>
                  <a:srgbClr val="FF0000"/>
                </a:solidFill>
                <a:latin typeface="Poppins"/>
                <a:ea typeface="Poppins"/>
                <a:cs typeface="Poppins"/>
                <a:sym typeface="Poppins"/>
              </a:rPr>
              <a:t>False</a:t>
            </a:r>
            <a:r>
              <a:rPr lang="en-US" sz="1800" b="0" i="0" u="none" strike="noStrike" cap="none">
                <a:solidFill>
                  <a:srgbClr val="000000"/>
                </a:solidFill>
                <a:latin typeface="Poppins"/>
                <a:ea typeface="Poppins"/>
                <a:cs typeface="Poppins"/>
                <a:sym typeface="Poppins"/>
              </a:rPr>
              <a:t>)</a:t>
            </a:r>
            <a:endParaRPr sz="1400" b="0" i="0" u="none" strike="noStrike" cap="none">
              <a:solidFill>
                <a:srgbClr val="000000"/>
              </a:solidFill>
              <a:latin typeface="Arial"/>
              <a:ea typeface="Arial"/>
              <a:cs typeface="Arial"/>
              <a:sym typeface="Arial"/>
            </a:endParaRPr>
          </a:p>
        </p:txBody>
      </p:sp>
      <p:sp>
        <p:nvSpPr>
          <p:cNvPr id="904" name="Google Shape;904;p92"/>
          <p:cNvSpPr txBox="1"/>
          <p:nvPr/>
        </p:nvSpPr>
        <p:spPr>
          <a:xfrm>
            <a:off x="578617" y="2996533"/>
            <a:ext cx="1074755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3. Crowdfunding is a fundraising strategy that allows social enterprises to raise small amounts of money from a large number of people, often online. </a:t>
            </a:r>
            <a:r>
              <a:rPr lang="en-US" sz="1800" b="0" i="0" u="none" strike="noStrike" cap="none">
                <a:solidFill>
                  <a:schemeClr val="dk1"/>
                </a:solidFill>
                <a:latin typeface="Poppins"/>
                <a:ea typeface="Poppins"/>
                <a:cs typeface="Poppins"/>
                <a:sym typeface="Poppins"/>
              </a:rPr>
              <a:t>(</a:t>
            </a:r>
            <a:r>
              <a:rPr lang="en-US" sz="1800" b="0" i="0" u="none" strike="noStrike" cap="none">
                <a:solidFill>
                  <a:srgbClr val="FF0000"/>
                </a:solidFill>
                <a:latin typeface="Poppins"/>
                <a:ea typeface="Poppins"/>
                <a:cs typeface="Poppins"/>
                <a:sym typeface="Poppins"/>
              </a:rPr>
              <a:t>True</a:t>
            </a:r>
            <a:r>
              <a:rPr lang="en-US" sz="1800" b="0" i="0" u="none" strike="noStrike" cap="none">
                <a:solidFill>
                  <a:schemeClr val="dk1"/>
                </a:solidFill>
                <a:latin typeface="Poppins"/>
                <a:ea typeface="Poppins"/>
                <a:cs typeface="Poppins"/>
                <a:sym typeface="Poppins"/>
              </a:rPr>
              <a:t>/False)</a:t>
            </a:r>
            <a:endParaRPr sz="1400" b="0" i="0" u="none" strike="noStrike" cap="none">
              <a:solidFill>
                <a:srgbClr val="000000"/>
              </a:solidFill>
              <a:latin typeface="Arial"/>
              <a:ea typeface="Arial"/>
              <a:cs typeface="Arial"/>
              <a:sym typeface="Arial"/>
            </a:endParaRPr>
          </a:p>
        </p:txBody>
      </p:sp>
      <p:sp>
        <p:nvSpPr>
          <p:cNvPr id="905" name="Google Shape;905;p92"/>
          <p:cNvSpPr txBox="1"/>
          <p:nvPr/>
        </p:nvSpPr>
        <p:spPr>
          <a:xfrm>
            <a:off x="608763" y="3931030"/>
            <a:ext cx="1074755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4. Angel impact investors typically look for quick financial returns without concern for the social impact of the enterprise. (True/</a:t>
            </a:r>
            <a:r>
              <a:rPr lang="en-US" sz="1800" b="0" i="0" u="none" strike="noStrike" cap="none">
                <a:solidFill>
                  <a:srgbClr val="FF0000"/>
                </a:solidFill>
                <a:latin typeface="Poppins"/>
                <a:ea typeface="Poppins"/>
                <a:cs typeface="Poppins"/>
                <a:sym typeface="Poppins"/>
              </a:rPr>
              <a:t>False</a:t>
            </a:r>
            <a:r>
              <a:rPr lang="en-US" sz="1800" b="0" i="0" u="none" strike="noStrike" cap="none">
                <a:solidFill>
                  <a:srgbClr val="000000"/>
                </a:solidFill>
                <a:latin typeface="Poppins"/>
                <a:ea typeface="Poppins"/>
                <a:cs typeface="Poppins"/>
                <a:sym typeface="Poppins"/>
              </a:rPr>
              <a:t>)</a:t>
            </a:r>
            <a:endParaRPr sz="1400" b="0" i="0" u="none" strike="noStrike" cap="none">
              <a:solidFill>
                <a:srgbClr val="000000"/>
              </a:solidFill>
              <a:latin typeface="Arial"/>
              <a:ea typeface="Arial"/>
              <a:cs typeface="Arial"/>
              <a:sym typeface="Arial"/>
            </a:endParaRPr>
          </a:p>
        </p:txBody>
      </p:sp>
      <p:sp>
        <p:nvSpPr>
          <p:cNvPr id="906" name="Google Shape;906;p92"/>
          <p:cNvSpPr txBox="1"/>
          <p:nvPr/>
        </p:nvSpPr>
        <p:spPr>
          <a:xfrm>
            <a:off x="598712" y="4905719"/>
            <a:ext cx="1074755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5. Innovative finance models often reduce risk by involving multiple stakeholders, including governments, investors, and social enterprises. </a:t>
            </a:r>
            <a:r>
              <a:rPr lang="en-US" sz="1800" b="0" i="0" u="none" strike="noStrike" cap="none">
                <a:solidFill>
                  <a:schemeClr val="dk1"/>
                </a:solidFill>
                <a:latin typeface="Poppins"/>
                <a:ea typeface="Poppins"/>
                <a:cs typeface="Poppins"/>
                <a:sym typeface="Poppins"/>
              </a:rPr>
              <a:t>(</a:t>
            </a:r>
            <a:r>
              <a:rPr lang="en-US" sz="1800" b="0" i="0" u="none" strike="noStrike" cap="none">
                <a:solidFill>
                  <a:srgbClr val="FF0000"/>
                </a:solidFill>
                <a:latin typeface="Poppins"/>
                <a:ea typeface="Poppins"/>
                <a:cs typeface="Poppins"/>
                <a:sym typeface="Poppins"/>
              </a:rPr>
              <a:t>True</a:t>
            </a:r>
            <a:r>
              <a:rPr lang="en-US" sz="1800" b="0" i="0" u="none" strike="noStrike" cap="none">
                <a:solidFill>
                  <a:schemeClr val="dk1"/>
                </a:solidFill>
                <a:latin typeface="Poppins"/>
                <a:ea typeface="Poppins"/>
                <a:cs typeface="Poppins"/>
                <a:sym typeface="Poppins"/>
              </a:rPr>
              <a:t>/False)</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p:nvPr/>
        </p:nvSpPr>
        <p:spPr>
          <a:xfrm>
            <a:off x="936023" y="649415"/>
            <a:ext cx="10127212" cy="46162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Business Model Development</a:t>
            </a:r>
            <a:endParaRPr sz="2400" b="1" i="0" u="none" strike="noStrike" cap="none">
              <a:solidFill>
                <a:schemeClr val="dk1"/>
              </a:solidFill>
              <a:latin typeface="Poppins"/>
              <a:ea typeface="Poppins"/>
              <a:cs typeface="Poppins"/>
              <a:sym typeface="Poppins"/>
            </a:endParaRPr>
          </a:p>
        </p:txBody>
      </p:sp>
      <p:sp>
        <p:nvSpPr>
          <p:cNvPr id="160" name="Google Shape;160;p4"/>
          <p:cNvSpPr txBox="1"/>
          <p:nvPr/>
        </p:nvSpPr>
        <p:spPr>
          <a:xfrm>
            <a:off x="635559" y="1711273"/>
            <a:ext cx="5644800" cy="369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Meet </a:t>
            </a:r>
            <a:r>
              <a:rPr lang="en-US" sz="18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
                  </a:ext>
                </a:extLst>
              </a:rPr>
              <a:t>Ravi, a rural innovation field officer.</a:t>
            </a:r>
            <a:r>
              <a:rPr lang="en-US" sz="1800" b="0" i="0" u="none" strike="noStrike" cap="none">
                <a:solidFill>
                  <a:srgbClr val="000000"/>
                </a:solidFill>
                <a:latin typeface="Poppins"/>
                <a:ea typeface="Poppins"/>
                <a:cs typeface="Poppins"/>
                <a:sym typeface="Poppins"/>
              </a:rPr>
              <a:t> He has been asked to improve access to education in a flood-prone village. He knows that during monsoons, the area stays flooded, and schools remain shut for weeks.</a:t>
            </a: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Ravi thinks, what if w</a:t>
            </a:r>
            <a:r>
              <a:rPr lang="en-US" sz="18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
                  </a:ext>
                </a:extLst>
              </a:rPr>
              <a:t>e could have floating schools during </a:t>
            </a:r>
            <a:r>
              <a:rPr lang="en-US" sz="1800" b="0" i="0" u="none" strike="noStrike" cap="none">
                <a:solidFill>
                  <a:srgbClr val="000000"/>
                </a:solidFill>
                <a:latin typeface="Poppins"/>
                <a:ea typeface="Poppins"/>
                <a:cs typeface="Poppins"/>
                <a:sym typeface="Poppins"/>
              </a:rPr>
              <a:t>floods?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This is what business model development is all about: you identify a challenge, understand the context, and design a solution that works, sustainably.</a:t>
            </a:r>
            <a:endParaRPr sz="1800" b="0" i="0" u="none" strike="noStrike" cap="none">
              <a:solidFill>
                <a:srgbClr val="000000"/>
              </a:solidFill>
              <a:latin typeface="Poppins"/>
              <a:ea typeface="Poppins"/>
              <a:cs typeface="Poppins"/>
              <a:sym typeface="Poppins"/>
            </a:endParaRPr>
          </a:p>
        </p:txBody>
      </p:sp>
      <p:sp>
        <p:nvSpPr>
          <p:cNvPr id="161" name="Google Shape;161;p4"/>
          <p:cNvSpPr txBox="1"/>
          <p:nvPr/>
        </p:nvSpPr>
        <p:spPr>
          <a:xfrm>
            <a:off x="5428623" y="5340346"/>
            <a:ext cx="609432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highlight>
                  <a:srgbClr val="FFFF00"/>
                </a:highlight>
                <a:latin typeface="Arial"/>
                <a:ea typeface="Arial"/>
                <a:cs typeface="Arial"/>
                <a:sym typeface="Arial"/>
                <a:hlinkClick r:id="rId4">
                  <a:extLst>
                    <a:ext uri="{A12FA001-AC4F-418D-AE19-62706E023703}">
                      <ahyp:hlinkClr xmlns:ahyp="http://schemas.microsoft.com/office/drawing/2018/hyperlinkcolor" val="tx"/>
                    </a:ext>
                  </a:extLst>
                </a:hlinkClick>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Houseboat Animated Icon - Free Download Buildings Animated Icons | IconScout</a:t>
            </a:r>
            <a:endParaRPr sz="1400" b="0" i="0" u="none" strike="noStrike" cap="none">
              <a:solidFill>
                <a:srgbClr val="000000"/>
              </a:solidFill>
              <a:highlight>
                <a:srgbClr val="FFFF00"/>
              </a:highlight>
              <a:latin typeface="Arial"/>
              <a:ea typeface="Arial"/>
              <a:cs typeface="Arial"/>
              <a:sym typeface="Arial"/>
            </a:endParaRPr>
          </a:p>
        </p:txBody>
      </p:sp>
      <p:sp>
        <p:nvSpPr>
          <p:cNvPr id="162" name="Google Shape;162;p4"/>
          <p:cNvSpPr txBox="1"/>
          <p:nvPr/>
        </p:nvSpPr>
        <p:spPr>
          <a:xfrm>
            <a:off x="4018061" y="5847569"/>
            <a:ext cx="44106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Houseboat icon</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14"/>
          <p:cNvSpPr txBox="1"/>
          <p:nvPr/>
        </p:nvSpPr>
        <p:spPr>
          <a:xfrm>
            <a:off x="813089" y="532307"/>
            <a:ext cx="6094268" cy="46166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Activity Time!</a:t>
            </a:r>
            <a:endParaRPr sz="2400" b="0" i="0" u="none" strike="noStrike" cap="none">
              <a:solidFill>
                <a:schemeClr val="dk1"/>
              </a:solidFill>
              <a:latin typeface="Poppins"/>
              <a:ea typeface="Poppins"/>
              <a:cs typeface="Poppins"/>
              <a:sym typeface="Poppins"/>
            </a:endParaRPr>
          </a:p>
        </p:txBody>
      </p:sp>
      <p:sp>
        <p:nvSpPr>
          <p:cNvPr id="913" name="Google Shape;913;p14"/>
          <p:cNvSpPr txBox="1"/>
          <p:nvPr/>
        </p:nvSpPr>
        <p:spPr>
          <a:xfrm>
            <a:off x="1195859" y="3942864"/>
            <a:ext cx="9983066" cy="388656"/>
          </a:xfrm>
          <a:prstGeom prst="rect">
            <a:avLst/>
          </a:prstGeom>
          <a:noFill/>
          <a:ln>
            <a:noFill/>
          </a:ln>
        </p:spPr>
        <p:txBody>
          <a:bodyPr spcFirstLastPara="1" wrap="square" lIns="91425" tIns="45700" rIns="91425" bIns="45700" anchor="t" anchorCtr="0">
            <a:spAutoFit/>
          </a:bodyPr>
          <a:lstStyle/>
          <a:p>
            <a:pPr marL="0" marR="0" lvl="0" indent="0" algn="just" rtl="0">
              <a:lnSpc>
                <a:spcPct val="107000"/>
              </a:lnSpc>
              <a:spcBef>
                <a:spcPts val="0"/>
              </a:spcBef>
              <a:spcAft>
                <a:spcPts val="0"/>
              </a:spcAft>
              <a:buClr>
                <a:srgbClr val="000000"/>
              </a:buClr>
              <a:buSzPts val="1800"/>
              <a:buFont typeface="Arial"/>
              <a:buNone/>
            </a:pPr>
            <a:r>
              <a:rPr lang="en-US" sz="1800" b="0" i="0" u="none" strike="noStrike" cap="none">
                <a:solidFill>
                  <a:srgbClr val="000000"/>
                </a:solidFill>
                <a:highlight>
                  <a:srgbClr val="FFFF00"/>
                </a:highlight>
                <a:latin typeface="Poppins"/>
                <a:ea typeface="Poppins"/>
                <a:cs typeface="Poppins"/>
                <a:sym typeface="Poppins"/>
              </a:rPr>
              <a:t>Embed the PDF </a:t>
            </a:r>
            <a:r>
              <a:rPr lang="en-US" sz="1800" b="0" i="0" u="none" strike="noStrike" cap="none">
                <a:solidFill>
                  <a:srgbClr val="FF0000"/>
                </a:solidFill>
                <a:highlight>
                  <a:srgbClr val="FFFF00"/>
                </a:highlight>
                <a:latin typeface="Poppins"/>
                <a:ea typeface="Poppins"/>
                <a:cs typeface="Poppins"/>
                <a:sym typeface="Poppins"/>
              </a:rPr>
              <a:t>‘Startup Budget Planning Activity’ </a:t>
            </a:r>
            <a:r>
              <a:rPr lang="en-US" sz="1800" b="0" i="0" u="none" strike="noStrike" cap="none">
                <a:solidFill>
                  <a:srgbClr val="000000"/>
                </a:solidFill>
                <a:highlight>
                  <a:srgbClr val="FFFF00"/>
                </a:highlight>
                <a:latin typeface="Poppins"/>
                <a:ea typeface="Poppins"/>
                <a:cs typeface="Poppins"/>
                <a:sym typeface="Poppins"/>
              </a:rPr>
              <a:t>here.</a:t>
            </a:r>
            <a:endParaRPr sz="1800" b="0" i="0" u="none" strike="noStrike" cap="none">
              <a:solidFill>
                <a:schemeClr val="dk1"/>
              </a:solidFill>
              <a:highlight>
                <a:srgbClr val="FFFF00"/>
              </a:highlight>
              <a:latin typeface="Poppins"/>
              <a:ea typeface="Poppins"/>
              <a:cs typeface="Poppins"/>
              <a:sym typeface="Poppins"/>
            </a:endParaRPr>
          </a:p>
        </p:txBody>
      </p:sp>
      <p:sp>
        <p:nvSpPr>
          <p:cNvPr id="914" name="Google Shape;914;p14"/>
          <p:cNvSpPr txBox="1"/>
          <p:nvPr/>
        </p:nvSpPr>
        <p:spPr>
          <a:xfrm>
            <a:off x="847832" y="1298891"/>
            <a:ext cx="9496800" cy="1108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highlight>
                  <a:schemeClr val="lt1"/>
                </a:highlight>
                <a:latin typeface="Poppins"/>
                <a:ea typeface="Poppins"/>
                <a:cs typeface="Poppins"/>
                <a:sym typeface="Poppins"/>
              </a:rPr>
              <a:t>Apply your learning in this unit and complete the practical work.</a:t>
            </a:r>
            <a:endParaRPr sz="2000" b="0" i="0" u="none" strike="noStrike" cap="none">
              <a:solidFill>
                <a:schemeClr val="dk1"/>
              </a:solidFill>
              <a:highlight>
                <a:schemeClr val="lt1"/>
              </a:highlight>
              <a:latin typeface="Poppins"/>
              <a:ea typeface="Poppins"/>
              <a:cs typeface="Poppins"/>
              <a:sym typeface="Poppins"/>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highlight>
                <a:schemeClr val="lt1"/>
              </a:highlight>
              <a:latin typeface="Poppins"/>
              <a:ea typeface="Poppins"/>
              <a:cs typeface="Poppins"/>
              <a:sym typeface="Poppins"/>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highlight>
                  <a:schemeClr val="lt1"/>
                </a:highlight>
                <a:latin typeface="Poppins"/>
                <a:ea typeface="Poppins"/>
                <a:cs typeface="Poppins"/>
                <a:sym typeface="Poppins"/>
              </a:rPr>
              <a:t>Click on the button below.</a:t>
            </a:r>
            <a:endParaRPr sz="2000" b="0" i="0" u="none" strike="noStrike" cap="none">
              <a:solidFill>
                <a:schemeClr val="dk1"/>
              </a:solidFill>
              <a:highlight>
                <a:schemeClr val="lt1"/>
              </a:highlight>
              <a:latin typeface="Poppins"/>
              <a:ea typeface="Poppins"/>
              <a:cs typeface="Poppins"/>
              <a:sym typeface="Poppins"/>
            </a:endParaRPr>
          </a:p>
        </p:txBody>
      </p:sp>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15"/>
          <p:cNvSpPr txBox="1"/>
          <p:nvPr/>
        </p:nvSpPr>
        <p:spPr>
          <a:xfrm>
            <a:off x="709523" y="720142"/>
            <a:ext cx="6094268" cy="46166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Module Summary</a:t>
            </a:r>
            <a:endParaRPr sz="2400" b="0" i="0" u="none" strike="noStrike" cap="none">
              <a:solidFill>
                <a:schemeClr val="dk1"/>
              </a:solidFill>
              <a:latin typeface="Poppins"/>
              <a:ea typeface="Poppins"/>
              <a:cs typeface="Poppins"/>
              <a:sym typeface="Poppins"/>
            </a:endParaRPr>
          </a:p>
        </p:txBody>
      </p:sp>
      <p:sp>
        <p:nvSpPr>
          <p:cNvPr id="920" name="Google Shape;920;p15"/>
          <p:cNvSpPr txBox="1"/>
          <p:nvPr/>
        </p:nvSpPr>
        <p:spPr>
          <a:xfrm>
            <a:off x="705896" y="1332245"/>
            <a:ext cx="10729200" cy="53565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Poppins"/>
                <a:ea typeface="Poppins"/>
                <a:cs typeface="Poppins"/>
                <a:sym typeface="Poppins"/>
              </a:rPr>
              <a:t>The Business Model Canvas consists of nine interdependent building blocks: customer segments, value proposition, channels, customer relationships, revenue streams, key resources, key activities, key partnerships, and cost structure.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Poppins"/>
                <a:ea typeface="Poppins"/>
                <a:cs typeface="Poppins"/>
                <a:sym typeface="Poppins"/>
              </a:rPr>
              <a:t>Social enterprises use mission lock-in methods and measure success through DBL (profit + social impact) or T</a:t>
            </a:r>
            <a:r>
              <a:rPr lang="en-US" sz="18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1"/>
                  </a:ext>
                </a:extLst>
              </a:rPr>
              <a:t>B</a:t>
            </a:r>
            <a:r>
              <a:rPr lang="en-US" sz="1800" b="0" i="0" u="none" strike="noStrike" cap="none">
                <a:solidFill>
                  <a:srgbClr val="000000"/>
                </a:solidFill>
                <a:latin typeface="Poppins"/>
                <a:ea typeface="Poppins"/>
                <a:cs typeface="Poppins"/>
                <a:sym typeface="Poppins"/>
              </a:rPr>
              <a:t>L (profit + people + planet) to ensure their social purpose stays central to all business decisions.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Poppins"/>
                <a:ea typeface="Poppins"/>
                <a:cs typeface="Poppins"/>
                <a:sym typeface="Poppins"/>
              </a:rPr>
              <a:t>Lean startup uses quick Build-Measure-Learn cycles with simple prototypes to test ideas cheaply and fast, helping startups learn what works before spending big money on full development.</a:t>
            </a:r>
            <a:endParaRPr sz="1800" b="0" i="0" u="none" strike="noStrike" cap="none">
              <a:solidFill>
                <a:srgbClr val="000000"/>
              </a:solidFill>
              <a:latin typeface="Poppins"/>
              <a:ea typeface="Poppins"/>
              <a:cs typeface="Poppins"/>
              <a:sym typeface="Poppins"/>
            </a:endParaRPr>
          </a:p>
          <a:p>
            <a:pPr marL="285750" marR="0" lvl="0" indent="-285750" algn="l" rtl="0">
              <a:lnSpc>
                <a:spcPct val="100000"/>
              </a:lnSpc>
              <a:spcBef>
                <a:spcPts val="0"/>
              </a:spcBef>
              <a:spcAft>
                <a:spcPts val="0"/>
              </a:spcAft>
              <a:buClr>
                <a:srgbClr val="000000"/>
              </a:buClr>
              <a:buSzPts val="1800"/>
              <a:buFont typeface="Poppins"/>
              <a:buChar char="•"/>
            </a:pPr>
            <a:r>
              <a:rPr lang="en-US" sz="18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2"/>
                  </a:ext>
                </a:extLst>
              </a:rPr>
              <a:t>IFMs </a:t>
            </a:r>
            <a:r>
              <a:rPr lang="en-US" sz="1800" b="0" i="0" u="none" strike="noStrike" cap="none">
                <a:solidFill>
                  <a:srgbClr val="000000"/>
                </a:solidFill>
                <a:latin typeface="Poppins"/>
                <a:ea typeface="Poppins"/>
                <a:cs typeface="Poppins"/>
                <a:sym typeface="Poppins"/>
              </a:rPr>
              <a:t>are funding approaches that align financial returns with measurable social impact by sharing risks, outcomes, and accountability among multiple stakeholders.</a:t>
            </a:r>
            <a:endParaRPr sz="1800" b="0" i="0" u="none" strike="noStrike" cap="none">
              <a:solidFill>
                <a:srgbClr val="000000"/>
              </a:solidFill>
              <a:latin typeface="Poppins"/>
              <a:ea typeface="Poppins"/>
              <a:cs typeface="Poppins"/>
              <a:sym typeface="Poppins"/>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Poppins"/>
                <a:ea typeface="Poppins"/>
                <a:cs typeface="Poppins"/>
                <a:sym typeface="Poppins"/>
              </a:rPr>
              <a:t>Different models like one-for-one, cross-subsidy, and franchising each work better in specific situations - some scale faster, others serve the poorest better, depending on the context and type of social problem being solved.</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Poppins"/>
                <a:ea typeface="Poppins"/>
                <a:cs typeface="Poppins"/>
                <a:sym typeface="Poppins"/>
              </a:rPr>
              <a:t>Social enterprises can make money through direct sales, grants, or cross-subsidy where paying customers fund free services for others.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Poppins"/>
                <a:ea typeface="Poppins"/>
                <a:cs typeface="Poppins"/>
                <a:sym typeface="Poppins"/>
              </a:rPr>
              <a:t>Early-stage social enterprises can raise money through crowdfunding (many small donations), angel investors (wealthy individuals who care about impact), and Corporate Social Responsibility programmes (company funding for social causes).</a:t>
            </a:r>
            <a:endParaRPr sz="1800" b="0" i="0" u="none" strike="noStrike" cap="none">
              <a:solidFill>
                <a:srgbClr val="000000"/>
              </a:solidFill>
              <a:latin typeface="Poppins"/>
              <a:ea typeface="Poppins"/>
              <a:cs typeface="Poppins"/>
              <a:sym typeface="Poppins"/>
            </a:endParaRPr>
          </a:p>
        </p:txBody>
      </p:sp>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94"/>
          <p:cNvSpPr txBox="1"/>
          <p:nvPr/>
        </p:nvSpPr>
        <p:spPr>
          <a:xfrm>
            <a:off x="746091" y="1042462"/>
            <a:ext cx="10528200" cy="17547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Poppins"/>
                <a:ea typeface="Poppins"/>
                <a:cs typeface="Poppins"/>
                <a:sym typeface="Poppins"/>
              </a:rPr>
              <a:t>Key budget elements include projected income, fixed costs like rent, variable costs that change with sales, one-time setup costs, and calculating how long the money will last before needing more funding.</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Poppins"/>
                <a:ea typeface="Poppins"/>
                <a:cs typeface="Poppins"/>
                <a:sym typeface="Poppins"/>
              </a:rPr>
              <a:t>New funding models like Development Impact Bonds and Pay-for-Success schemes pay based on actual results achieved, while Social Stock Exchanges create new markets for impact investment. </a:t>
            </a:r>
            <a:endParaRPr sz="1800" b="0" i="0" u="none" strike="noStrike" cap="none">
              <a:solidFill>
                <a:srgbClr val="000000"/>
              </a:solidFill>
              <a:latin typeface="Poppins"/>
              <a:ea typeface="Poppins"/>
              <a:cs typeface="Poppins"/>
              <a:sym typeface="Poppins"/>
            </a:endParaRPr>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16"/>
          <p:cNvSpPr txBox="1"/>
          <p:nvPr/>
        </p:nvSpPr>
        <p:spPr>
          <a:xfrm>
            <a:off x="605270" y="386834"/>
            <a:ext cx="6094200" cy="8310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rgbClr val="1F1F1F"/>
                </a:solidFill>
                <a:latin typeface="Poppins"/>
                <a:ea typeface="Poppins"/>
                <a:cs typeface="Poppins"/>
                <a:sym typeface="Poppins"/>
              </a:rPr>
              <a:t>Module Quiz </a:t>
            </a:r>
            <a:endParaRPr sz="14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400"/>
              <a:buFont typeface="Arial"/>
              <a:buNone/>
            </a:pPr>
            <a:endParaRPr sz="2400" b="1" i="0" u="none" strike="noStrike" cap="none">
              <a:solidFill>
                <a:srgbClr val="1F1F1F"/>
              </a:solidFill>
              <a:latin typeface="Poppins"/>
              <a:ea typeface="Poppins"/>
              <a:cs typeface="Poppins"/>
              <a:sym typeface="Poppins"/>
            </a:endParaRPr>
          </a:p>
        </p:txBody>
      </p:sp>
      <p:sp>
        <p:nvSpPr>
          <p:cNvPr id="931" name="Google Shape;931;p16"/>
          <p:cNvSpPr txBox="1"/>
          <p:nvPr/>
        </p:nvSpPr>
        <p:spPr>
          <a:xfrm>
            <a:off x="551126" y="901448"/>
            <a:ext cx="6506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highlight>
                  <a:schemeClr val="lt1"/>
                </a:highlight>
                <a:latin typeface="Poppins"/>
                <a:ea typeface="Poppins"/>
                <a:cs typeface="Poppins"/>
                <a:sym typeface="Poppins"/>
              </a:rPr>
              <a:t>Choose the correct option.</a:t>
            </a:r>
            <a:endParaRPr sz="2000" b="0" i="0" u="none" strike="noStrike" cap="none">
              <a:solidFill>
                <a:schemeClr val="dk1"/>
              </a:solidFill>
              <a:highlight>
                <a:schemeClr val="lt1"/>
              </a:highlight>
              <a:latin typeface="Poppins"/>
              <a:ea typeface="Poppins"/>
              <a:cs typeface="Poppins"/>
              <a:sym typeface="Poppins"/>
            </a:endParaRPr>
          </a:p>
        </p:txBody>
      </p:sp>
      <p:sp>
        <p:nvSpPr>
          <p:cNvPr id="932" name="Google Shape;932;p16"/>
          <p:cNvSpPr txBox="1"/>
          <p:nvPr/>
        </p:nvSpPr>
        <p:spPr>
          <a:xfrm>
            <a:off x="695849" y="1618029"/>
            <a:ext cx="10126226" cy="48013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1. Which of these best defines the “Value Proposition” in the BMC for a social startup?</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LcParenR"/>
            </a:pPr>
            <a:r>
              <a:rPr lang="en-US" sz="1800" b="0" i="0" u="none" strike="noStrike" cap="none">
                <a:solidFill>
                  <a:srgbClr val="000000"/>
                </a:solidFill>
                <a:latin typeface="Poppins"/>
                <a:ea typeface="Poppins"/>
                <a:cs typeface="Poppins"/>
                <a:sym typeface="Poppins"/>
              </a:rPr>
              <a:t>How your startup earns profits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LcParenR"/>
            </a:pPr>
            <a:r>
              <a:rPr lang="en-US" sz="1800" b="0" i="0" u="none" strike="noStrike" cap="none">
                <a:solidFill>
                  <a:srgbClr val="000000"/>
                </a:solidFill>
                <a:latin typeface="Poppins"/>
                <a:ea typeface="Poppins"/>
                <a:cs typeface="Poppins"/>
                <a:sym typeface="Poppins"/>
              </a:rPr>
              <a:t>How you deliver products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LcParenR"/>
            </a:pPr>
            <a:r>
              <a:rPr lang="en-US" sz="1800" b="0" i="0" u="none" strike="noStrike" cap="none">
                <a:solidFill>
                  <a:srgbClr val="FF0000"/>
                </a:solidFill>
                <a:latin typeface="Poppins"/>
                <a:ea typeface="Poppins"/>
                <a:cs typeface="Poppins"/>
                <a:sym typeface="Poppins"/>
              </a:rPr>
              <a:t>How you uniquely solve a social/environmental problem</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LcParenR"/>
            </a:pPr>
            <a:r>
              <a:rPr lang="en-US" sz="1800" b="0" i="0" u="none" strike="noStrike" cap="none">
                <a:solidFill>
                  <a:srgbClr val="000000"/>
                </a:solidFill>
                <a:latin typeface="Poppins"/>
                <a:ea typeface="Poppins"/>
                <a:cs typeface="Poppins"/>
                <a:sym typeface="Poppins"/>
              </a:rPr>
              <a:t>Who is on your team</a:t>
            </a:r>
            <a:endParaRPr sz="1400" b="0" i="0" u="none" strike="noStrike" cap="none">
              <a:solidFill>
                <a:srgbClr val="000000"/>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2. In BMC, which block answers “Who are you serving?”</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LcParenR"/>
            </a:pPr>
            <a:r>
              <a:rPr lang="en-US" sz="1800" b="0" i="0" u="none" strike="noStrike" cap="none">
                <a:solidFill>
                  <a:srgbClr val="000000"/>
                </a:solidFill>
                <a:latin typeface="Poppins"/>
                <a:ea typeface="Poppins"/>
                <a:cs typeface="Poppins"/>
                <a:sym typeface="Poppins"/>
              </a:rPr>
              <a:t>Value Proposition</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LcParenR"/>
            </a:pPr>
            <a:r>
              <a:rPr lang="en-US" sz="1800" b="0" i="0" u="none" strike="noStrike" cap="none">
                <a:solidFill>
                  <a:srgbClr val="FF0000"/>
                </a:solidFill>
                <a:latin typeface="Poppins"/>
                <a:ea typeface="Poppins"/>
                <a:cs typeface="Poppins"/>
                <a:sym typeface="Poppins"/>
              </a:rPr>
              <a:t>Customer Segments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LcParenR"/>
            </a:pPr>
            <a:r>
              <a:rPr lang="en-US" sz="1800" b="0" i="0" u="none" strike="noStrike" cap="none">
                <a:solidFill>
                  <a:srgbClr val="000000"/>
                </a:solidFill>
                <a:latin typeface="Poppins"/>
                <a:ea typeface="Poppins"/>
                <a:cs typeface="Poppins"/>
                <a:sym typeface="Poppins"/>
              </a:rPr>
              <a:t>Channels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LcParenR"/>
            </a:pPr>
            <a:r>
              <a:rPr lang="en-US" sz="1800" b="0" i="0" u="none" strike="noStrike" cap="none">
                <a:solidFill>
                  <a:srgbClr val="000000"/>
                </a:solidFill>
                <a:latin typeface="Poppins"/>
                <a:ea typeface="Poppins"/>
                <a:cs typeface="Poppins"/>
                <a:sym typeface="Poppins"/>
              </a:rPr>
              <a:t>Revenue Streams</a:t>
            </a:r>
            <a:endParaRPr sz="1400" b="0" i="0" u="none" strike="noStrike" cap="none">
              <a:solidFill>
                <a:srgbClr val="000000"/>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3. What is “mission drift” in a social enterprise context?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LcParenR"/>
            </a:pPr>
            <a:r>
              <a:rPr lang="en-US" sz="1800" b="0" i="0" u="none" strike="noStrike" cap="none">
                <a:solidFill>
                  <a:srgbClr val="FF0000"/>
                </a:solidFill>
                <a:latin typeface="Poppins"/>
                <a:ea typeface="Poppins"/>
                <a:cs typeface="Poppins"/>
                <a:sym typeface="Poppins"/>
              </a:rPr>
              <a:t>Moving away from original social goals due to financial pressure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LcParenR"/>
            </a:pPr>
            <a:r>
              <a:rPr lang="en-US" sz="1800" b="0" i="0" u="none" strike="noStrike" cap="none">
                <a:solidFill>
                  <a:srgbClr val="000000"/>
                </a:solidFill>
                <a:latin typeface="Poppins"/>
                <a:ea typeface="Poppins"/>
                <a:cs typeface="Poppins"/>
                <a:sym typeface="Poppins"/>
              </a:rPr>
              <a:t>Opening new branches abroad</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LcParenR"/>
            </a:pPr>
            <a:r>
              <a:rPr lang="en-US" sz="1800" b="0" i="0" u="none" strike="noStrike" cap="none">
                <a:solidFill>
                  <a:srgbClr val="000000"/>
                </a:solidFill>
                <a:latin typeface="Poppins"/>
                <a:ea typeface="Poppins"/>
                <a:cs typeface="Poppins"/>
                <a:sym typeface="Poppins"/>
              </a:rPr>
              <a:t>Partnering with NGOs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LcParenR"/>
            </a:pPr>
            <a:r>
              <a:rPr lang="en-US" sz="1800" b="0" i="0" u="none" strike="noStrike" cap="none">
                <a:solidFill>
                  <a:srgbClr val="000000"/>
                </a:solidFill>
                <a:latin typeface="Poppins"/>
                <a:ea typeface="Poppins"/>
                <a:cs typeface="Poppins"/>
                <a:sym typeface="Poppins"/>
              </a:rPr>
              <a:t>Rapid team hiring</a:t>
            </a:r>
            <a:endParaRPr sz="1800" b="0" i="0" u="none" strike="noStrike" cap="none">
              <a:solidFill>
                <a:srgbClr val="000000"/>
              </a:solidFill>
              <a:latin typeface="Poppins"/>
              <a:ea typeface="Poppins"/>
              <a:cs typeface="Poppins"/>
              <a:sym typeface="Poppins"/>
            </a:endParaRPr>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95"/>
          <p:cNvSpPr txBox="1"/>
          <p:nvPr/>
        </p:nvSpPr>
        <p:spPr>
          <a:xfrm>
            <a:off x="896814" y="783771"/>
            <a:ext cx="10317146" cy="53553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4. Your startup faces pressure to shift focus to high-paying customers, ignoring underserved groups. What should you do to maintain mission alignment?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LcParenR"/>
            </a:pPr>
            <a:r>
              <a:rPr lang="en-US" sz="1800" b="0" i="0" u="none" strike="noStrike" cap="none">
                <a:solidFill>
                  <a:srgbClr val="000000"/>
                </a:solidFill>
                <a:latin typeface="Poppins"/>
                <a:ea typeface="Poppins"/>
                <a:cs typeface="Poppins"/>
                <a:sym typeface="Poppins"/>
              </a:rPr>
              <a:t>Accept and scale quickly</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LcParenR"/>
            </a:pPr>
            <a:r>
              <a:rPr lang="en-US" sz="1800" b="0" i="0" u="none" strike="noStrike" cap="none">
                <a:solidFill>
                  <a:srgbClr val="000000"/>
                </a:solidFill>
                <a:latin typeface="Poppins"/>
                <a:ea typeface="Poppins"/>
                <a:cs typeface="Poppins"/>
                <a:sym typeface="Poppins"/>
              </a:rPr>
              <a:t>Change your mission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LcParenR"/>
            </a:pPr>
            <a:r>
              <a:rPr lang="en-US" sz="1800" b="0" i="0" u="none" strike="noStrike" cap="none">
                <a:solidFill>
                  <a:srgbClr val="000000"/>
                </a:solidFill>
                <a:latin typeface="Poppins"/>
                <a:ea typeface="Poppins"/>
                <a:cs typeface="Poppins"/>
                <a:sym typeface="Poppins"/>
              </a:rPr>
              <a:t>Outsource everything</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LcParenR"/>
            </a:pPr>
            <a:r>
              <a:rPr lang="en-US" sz="1800" b="0" i="0" u="none" strike="noStrike" cap="none">
                <a:solidFill>
                  <a:srgbClr val="FF0000"/>
                </a:solidFill>
                <a:latin typeface="Poppins"/>
                <a:ea typeface="Poppins"/>
                <a:cs typeface="Poppins"/>
                <a:sym typeface="Poppins"/>
              </a:rPr>
              <a:t>Use mission veto rights or governance checks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5. Which of the following is an example of a Lean MVP approach?</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LcParenR"/>
            </a:pPr>
            <a:r>
              <a:rPr lang="en-US" sz="1800" b="0" i="0" u="none" strike="noStrike" cap="none">
                <a:solidFill>
                  <a:srgbClr val="000000"/>
                </a:solidFill>
                <a:latin typeface="Poppins"/>
                <a:ea typeface="Poppins"/>
                <a:cs typeface="Poppins"/>
                <a:sym typeface="Poppins"/>
              </a:rPr>
              <a:t>Creating a perfect app over 12 months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LcParenR"/>
            </a:pPr>
            <a:r>
              <a:rPr lang="en-US" sz="1800" b="0" i="0" u="none" strike="noStrike" cap="none">
                <a:solidFill>
                  <a:srgbClr val="FF0000"/>
                </a:solidFill>
                <a:latin typeface="Poppins"/>
                <a:ea typeface="Poppins"/>
                <a:cs typeface="Poppins"/>
                <a:sym typeface="Poppins"/>
              </a:rPr>
              <a:t>Launching a simple landing page to test demand</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LcParenR"/>
            </a:pPr>
            <a:r>
              <a:rPr lang="en-US" sz="1800" b="0" i="0" u="none" strike="noStrike" cap="none">
                <a:solidFill>
                  <a:srgbClr val="000000"/>
                </a:solidFill>
                <a:latin typeface="Poppins"/>
                <a:ea typeface="Poppins"/>
                <a:cs typeface="Poppins"/>
                <a:sym typeface="Poppins"/>
              </a:rPr>
              <a:t>Waiting for grants before starting</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LcParenR"/>
            </a:pPr>
            <a:r>
              <a:rPr lang="en-US" sz="1800" b="0" i="0" u="none" strike="noStrike" cap="none">
                <a:solidFill>
                  <a:srgbClr val="000000"/>
                </a:solidFill>
                <a:latin typeface="Poppins"/>
                <a:ea typeface="Poppins"/>
                <a:cs typeface="Poppins"/>
                <a:sym typeface="Poppins"/>
              </a:rPr>
              <a:t>Hiring 50 employees before testing</a:t>
            </a:r>
            <a:endParaRPr sz="1400" b="0" i="0" u="none" strike="noStrike" cap="none">
              <a:solidFill>
                <a:srgbClr val="000000"/>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6. You assumed women in villages would use your app. You ran a test and few signed up. What should you do next in Lean Startup terms?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LcParenR"/>
            </a:pPr>
            <a:r>
              <a:rPr lang="en-US" sz="1800" b="0" i="0" u="none" strike="noStrike" cap="none">
                <a:solidFill>
                  <a:srgbClr val="000000"/>
                </a:solidFill>
                <a:latin typeface="Poppins"/>
                <a:ea typeface="Poppins"/>
                <a:cs typeface="Poppins"/>
                <a:sym typeface="Poppins"/>
              </a:rPr>
              <a:t>Shut the startup</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LcParenR"/>
            </a:pPr>
            <a:r>
              <a:rPr lang="en-US" sz="1800" b="0" i="0" u="none" strike="noStrike" cap="none">
                <a:solidFill>
                  <a:srgbClr val="000000"/>
                </a:solidFill>
                <a:latin typeface="Poppins"/>
                <a:ea typeface="Poppins"/>
                <a:cs typeface="Poppins"/>
                <a:sym typeface="Poppins"/>
              </a:rPr>
              <a:t>Raise funds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LcParenR"/>
            </a:pPr>
            <a:r>
              <a:rPr lang="en-US" sz="1800" b="0" i="0" u="none" strike="noStrike" cap="none">
                <a:solidFill>
                  <a:srgbClr val="FF0000"/>
                </a:solidFill>
                <a:latin typeface="Poppins"/>
                <a:ea typeface="Poppins"/>
                <a:cs typeface="Poppins"/>
                <a:sym typeface="Poppins"/>
              </a:rPr>
              <a:t>Learn from feedback and pivot if needed</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LcParenR"/>
            </a:pPr>
            <a:r>
              <a:rPr lang="en-US" sz="1800" b="0" i="0" u="none" strike="noStrike" cap="none">
                <a:solidFill>
                  <a:srgbClr val="000000"/>
                </a:solidFill>
                <a:latin typeface="Poppins"/>
                <a:ea typeface="Poppins"/>
                <a:cs typeface="Poppins"/>
                <a:sym typeface="Poppins"/>
              </a:rPr>
              <a:t>Increase prices</a:t>
            </a:r>
            <a:endParaRPr sz="1800" b="0" i="0" u="none" strike="noStrike" cap="none">
              <a:solidFill>
                <a:srgbClr val="000000"/>
              </a:solidFill>
              <a:latin typeface="Poppins"/>
              <a:ea typeface="Poppins"/>
              <a:cs typeface="Poppins"/>
              <a:sym typeface="Poppins"/>
            </a:endParaRPr>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96"/>
          <p:cNvSpPr txBox="1"/>
          <p:nvPr/>
        </p:nvSpPr>
        <p:spPr>
          <a:xfrm>
            <a:off x="796331" y="888927"/>
            <a:ext cx="10377300" cy="5633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7. In a Cross-Subsidy model, who pays more to support others?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LcParenR"/>
            </a:pPr>
            <a:r>
              <a:rPr lang="en-US" sz="1800" b="0" i="0" u="none" strike="noStrike" cap="none">
                <a:solidFill>
                  <a:srgbClr val="000000"/>
                </a:solidFill>
                <a:latin typeface="Poppins"/>
                <a:ea typeface="Poppins"/>
                <a:cs typeface="Poppins"/>
                <a:sym typeface="Poppins"/>
              </a:rPr>
              <a:t>External funders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LcParenR"/>
            </a:pPr>
            <a:r>
              <a:rPr lang="en-US" sz="1800" b="0" i="0" u="none" strike="noStrike" cap="none">
                <a:solidFill>
                  <a:srgbClr val="FF0000"/>
                </a:solidFill>
                <a:latin typeface="Poppins"/>
                <a:ea typeface="Poppins"/>
                <a:cs typeface="Poppins"/>
                <a:sym typeface="Poppins"/>
              </a:rPr>
              <a:t>Premium customer segments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LcParenR"/>
            </a:pPr>
            <a:r>
              <a:rPr lang="en-US" sz="1800" b="0" i="0" u="none" strike="noStrike" cap="none">
                <a:solidFill>
                  <a:srgbClr val="000000"/>
                </a:solidFill>
                <a:latin typeface="Poppins"/>
                <a:ea typeface="Poppins"/>
                <a:cs typeface="Poppins"/>
                <a:sym typeface="Poppins"/>
              </a:rPr>
              <a:t>Volunteers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LcParenR"/>
            </a:pPr>
            <a:r>
              <a:rPr lang="en-US" sz="1800" b="0" i="0" u="none" strike="noStrike" cap="none">
                <a:solidFill>
                  <a:srgbClr val="000000"/>
                </a:solidFill>
                <a:latin typeface="Poppins"/>
                <a:ea typeface="Poppins"/>
                <a:cs typeface="Poppins"/>
                <a:sym typeface="Poppins"/>
              </a:rPr>
              <a:t>Government only</a:t>
            </a:r>
            <a:endParaRPr sz="1400" b="0" i="0" u="none" strike="noStrike" cap="none">
              <a:solidFill>
                <a:srgbClr val="000000"/>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8. Your social café needs to break even. What does that mean?</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LcParenR"/>
            </a:pPr>
            <a:r>
              <a:rPr lang="en-US" sz="1800" b="0" i="0" u="none" strike="noStrike" cap="none">
                <a:solidFill>
                  <a:srgbClr val="FF0000"/>
                </a:solidFill>
                <a:latin typeface="Poppins"/>
                <a:ea typeface="Poppins"/>
                <a:cs typeface="Poppins"/>
                <a:sym typeface="Poppins"/>
              </a:rPr>
              <a:t>Sell enough meals to cover all costs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LcParenR"/>
            </a:pPr>
            <a:r>
              <a:rPr lang="en-US" sz="1800" b="0" i="0" u="none" strike="noStrike" cap="none">
                <a:solidFill>
                  <a:srgbClr val="000000"/>
                </a:solidFill>
                <a:latin typeface="Poppins"/>
                <a:ea typeface="Poppins"/>
                <a:cs typeface="Poppins"/>
                <a:sym typeface="Poppins"/>
              </a:rPr>
              <a:t>Stop serving free meals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LcParenR"/>
            </a:pPr>
            <a:r>
              <a:rPr lang="en-US" sz="1800" b="0" i="0" u="none" strike="noStrike" cap="none">
                <a:solidFill>
                  <a:srgbClr val="000000"/>
                </a:solidFill>
                <a:latin typeface="Poppins"/>
                <a:ea typeface="Poppins"/>
                <a:cs typeface="Poppins"/>
                <a:sym typeface="Poppins"/>
              </a:rPr>
              <a:t>Outsource financial planning</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1800"/>
              <a:buFont typeface="Arial"/>
              <a:buAutoNum type="alphaLcParenR"/>
            </a:pPr>
            <a:r>
              <a:rPr lang="en-US" sz="1800" b="0" i="0" u="none" strike="noStrike" cap="none">
                <a:solidFill>
                  <a:srgbClr val="000000"/>
                </a:solidFill>
                <a:latin typeface="Poppins"/>
                <a:ea typeface="Poppins"/>
                <a:cs typeface="Poppins"/>
                <a:sym typeface="Poppins"/>
              </a:rPr>
              <a:t>Pay employees double</a:t>
            </a:r>
            <a:endParaRPr sz="1400" b="0" i="0" u="none" strike="noStrike" cap="none">
              <a:solidFill>
                <a:srgbClr val="000000"/>
              </a:solidFill>
              <a:latin typeface="Arial"/>
              <a:ea typeface="Arial"/>
              <a:cs typeface="Arial"/>
              <a:sym typeface="Arial"/>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3"/>
                  </a:ext>
                </a:extLst>
              </a:rPr>
              <a:t>9. </a:t>
            </a:r>
            <a:r>
              <a:rPr lang="en-US" sz="1800" b="0" i="0" u="none" strike="noStrike" cap="none">
                <a:solidFill>
                  <a:srgbClr val="000000"/>
                </a:solidFill>
                <a:latin typeface="Poppins"/>
                <a:ea typeface="Poppins"/>
                <a:cs typeface="Poppins"/>
                <a:sym typeface="Poppins"/>
              </a:rPr>
              <a:t>Which of the following best describes the purpose of break-even analysis in an earned income model?</a:t>
            </a: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a) To forecast long-term funding needs</a:t>
            </a: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b) To calculate the total impact per beneficiary</a:t>
            </a: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Poppins"/>
                <a:ea typeface="Poppins"/>
                <a:cs typeface="Poppins"/>
                <a:sym typeface="Poppins"/>
              </a:rPr>
              <a:t>c) To determine the sales volume needed to avoid loss</a:t>
            </a:r>
            <a:endParaRPr sz="1800" b="0" i="0" u="none" strike="noStrike" cap="none">
              <a:solidFill>
                <a:srgbClr val="FF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d) To compare pricing strategies across customer segments</a:t>
            </a:r>
            <a:endParaRPr sz="1800" b="0" i="0" u="none" strike="noStrike" cap="none">
              <a:solidFill>
                <a:srgbClr val="000000"/>
              </a:solidFill>
              <a:latin typeface="Poppins"/>
              <a:ea typeface="Poppins"/>
              <a:cs typeface="Poppins"/>
              <a:sym typeface="Poppins"/>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a:ea typeface="Poppins"/>
              <a:cs typeface="Poppins"/>
              <a:sym typeface="Poppins"/>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a:ea typeface="Poppins"/>
              <a:cs typeface="Poppins"/>
              <a:sym typeface="Poppins"/>
            </a:endParaRPr>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97"/>
          <p:cNvSpPr txBox="1"/>
          <p:nvPr/>
        </p:nvSpPr>
        <p:spPr>
          <a:xfrm>
            <a:off x="1047541" y="1069797"/>
            <a:ext cx="10367400" cy="5079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10. Why is cash flow forecasting essential even when a social enterprise is profitable on paper?</a:t>
            </a: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A. It helps estimate tax liabilities</a:t>
            </a: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B. It ensures that all overheads are eliminated</a:t>
            </a: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C. It tracks how soon the enterprise can scale</a:t>
            </a: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Poppins"/>
                <a:ea typeface="Poppins"/>
                <a:cs typeface="Poppins"/>
                <a:sym typeface="Poppins"/>
              </a:rPr>
              <a:t>D. It helps manage timing gaps in revenue and payments</a:t>
            </a:r>
            <a:endParaRPr sz="1800" b="0" i="0" u="none" strike="noStrike" cap="none">
              <a:solidFill>
                <a:srgbClr val="FF0000"/>
              </a:solidFill>
              <a:latin typeface="Poppins"/>
              <a:ea typeface="Poppins"/>
              <a:cs typeface="Poppins"/>
              <a:sym typeface="Poppins"/>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11. In the context of grant models, what is the primary role of outcome costing?</a:t>
            </a: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A. To set competitive pricing for services</a:t>
            </a: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B. To attract commercial investors</a:t>
            </a: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Poppins"/>
                <a:ea typeface="Poppins"/>
                <a:cs typeface="Poppins"/>
                <a:sym typeface="Poppins"/>
              </a:rPr>
              <a:t>C. To assess cost-efficiency per beneficiary</a:t>
            </a:r>
            <a:endParaRPr sz="1800" b="0" i="0" u="none" strike="noStrike" cap="none">
              <a:solidFill>
                <a:srgbClr val="FF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D. To eliminate the need for financial audits</a:t>
            </a:r>
            <a:endParaRPr sz="1800" b="0" i="0" u="none" strike="noStrike" cap="none">
              <a:solidFill>
                <a:srgbClr val="000000"/>
              </a:solidFill>
              <a:latin typeface="Poppins"/>
              <a:ea typeface="Poppins"/>
              <a:cs typeface="Poppins"/>
              <a:sym typeface="Poppins"/>
            </a:endParaRPr>
          </a:p>
          <a:p>
            <a:pPr marL="342900" marR="0" lvl="0" indent="-22860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12. Why is revenue mix planning crucial in any cross-subsidy model?</a:t>
            </a: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A. It helps reduce tax burdens on high-income segments</a:t>
            </a: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B. It determines if free services can be phased out</a:t>
            </a: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Poppins"/>
                <a:ea typeface="Poppins"/>
                <a:cs typeface="Poppins"/>
                <a:sym typeface="Poppins"/>
              </a:rPr>
              <a:t>C. It identifies dependency on specific income streams and informs diversification</a:t>
            </a:r>
            <a:endParaRPr sz="1800" b="0" i="0" u="none" strike="noStrike" cap="none">
              <a:solidFill>
                <a:srgbClr val="FF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D. It avoids the need for financial forecasting</a:t>
            </a:r>
            <a:endParaRPr sz="1800" b="0" i="0" u="none" strike="noStrike" cap="none">
              <a:solidFill>
                <a:srgbClr val="000000"/>
              </a:solidFill>
              <a:latin typeface="Poppins"/>
              <a:ea typeface="Poppins"/>
              <a:cs typeface="Poppins"/>
              <a:sym typeface="Poppins"/>
            </a:endParaRPr>
          </a:p>
        </p:txBody>
      </p:sp>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18"/>
          <p:cNvSpPr txBox="1"/>
          <p:nvPr/>
        </p:nvSpPr>
        <p:spPr>
          <a:xfrm>
            <a:off x="875434" y="438789"/>
            <a:ext cx="609426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oppins"/>
                <a:ea typeface="Poppins"/>
                <a:cs typeface="Poppins"/>
                <a:sym typeface="Poppins"/>
              </a:rPr>
              <a:t>Glossary</a:t>
            </a:r>
            <a:endParaRPr sz="2400" b="0" i="0" u="none" strike="noStrike" cap="none">
              <a:solidFill>
                <a:schemeClr val="dk1"/>
              </a:solidFill>
              <a:latin typeface="Poppins"/>
              <a:ea typeface="Poppins"/>
              <a:cs typeface="Poppins"/>
              <a:sym typeface="Poppins"/>
            </a:endParaRPr>
          </a:p>
        </p:txBody>
      </p:sp>
      <p:sp>
        <p:nvSpPr>
          <p:cNvPr id="953" name="Google Shape;953;p18"/>
          <p:cNvSpPr txBox="1"/>
          <p:nvPr/>
        </p:nvSpPr>
        <p:spPr>
          <a:xfrm>
            <a:off x="5777802" y="0"/>
            <a:ext cx="516485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@ID: Can we embed these words in main slide (click and reveal)</a:t>
            </a:r>
            <a:endParaRPr sz="1400" b="0" i="0" u="none" strike="noStrike" cap="none">
              <a:solidFill>
                <a:srgbClr val="000000"/>
              </a:solidFill>
              <a:latin typeface="Arial"/>
              <a:ea typeface="Arial"/>
              <a:cs typeface="Arial"/>
              <a:sym typeface="Arial"/>
            </a:endParaRPr>
          </a:p>
        </p:txBody>
      </p:sp>
      <p:sp>
        <p:nvSpPr>
          <p:cNvPr id="954" name="Google Shape;954;p18"/>
          <p:cNvSpPr txBox="1"/>
          <p:nvPr/>
        </p:nvSpPr>
        <p:spPr>
          <a:xfrm>
            <a:off x="876719" y="1031817"/>
            <a:ext cx="10709100" cy="53565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B05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4"/>
                  </a:ext>
                </a:extLst>
              </a:rPr>
              <a:t>Adjacent</a:t>
            </a:r>
            <a:r>
              <a:rPr lang="en-US" sz="1800" b="0" i="0" u="none" strike="noStrike" cap="none">
                <a:solidFill>
                  <a:srgbClr val="00B050"/>
                </a:solidFill>
                <a:latin typeface="Poppins"/>
                <a:ea typeface="Poppins"/>
                <a:cs typeface="Poppins"/>
                <a:sym typeface="Poppins"/>
              </a:rPr>
              <a:t> markets: </a:t>
            </a:r>
            <a:r>
              <a:rPr lang="en-US" sz="1800" b="0" i="0" u="none" strike="noStrike" cap="none">
                <a:solidFill>
                  <a:srgbClr val="000000"/>
                </a:solidFill>
                <a:latin typeface="Poppins"/>
                <a:ea typeface="Poppins"/>
                <a:cs typeface="Poppins"/>
                <a:sym typeface="Poppins"/>
              </a:rPr>
              <a:t>Related customer segments not originally targeted by your startup.</a:t>
            </a:r>
            <a:endParaRPr sz="1800" b="0" i="0" u="none" strike="noStrike" cap="none">
              <a:solidFill>
                <a:srgbClr val="00B050"/>
              </a:solidFill>
              <a:latin typeface="Poppins"/>
              <a:ea typeface="Poppins"/>
              <a:cs typeface="Poppins"/>
              <a:sym typeface="Poppins"/>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B050"/>
                </a:solidFill>
                <a:latin typeface="Poppins"/>
                <a:ea typeface="Poppins"/>
                <a:cs typeface="Poppins"/>
                <a:sym typeface="Poppins"/>
              </a:rPr>
              <a:t>Benefit Corporations: </a:t>
            </a:r>
            <a:r>
              <a:rPr lang="en-US" sz="1800" b="0" i="0" u="none" strike="noStrike" cap="none">
                <a:solidFill>
                  <a:srgbClr val="000000"/>
                </a:solidFill>
                <a:latin typeface="Poppins"/>
                <a:ea typeface="Poppins"/>
                <a:cs typeface="Poppins"/>
                <a:sym typeface="Poppins"/>
              </a:rPr>
              <a:t>Legally required to balance profit and social purpose.</a:t>
            </a:r>
            <a:r>
              <a:rPr lang="en-US" sz="1800" b="0" i="0" u="none" strike="noStrike" cap="none">
                <a:solidFill>
                  <a:srgbClr val="00B050"/>
                </a:solidFill>
                <a:latin typeface="Poppins"/>
                <a:ea typeface="Poppins"/>
                <a:cs typeface="Poppins"/>
                <a:sym typeface="Poppins"/>
              </a:rPr>
              <a:t>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B050"/>
                </a:solidFill>
                <a:latin typeface="Poppins"/>
                <a:ea typeface="Poppins"/>
                <a:cs typeface="Poppins"/>
                <a:sym typeface="Poppins"/>
              </a:rPr>
              <a:t>Catalytic: </a:t>
            </a:r>
            <a:r>
              <a:rPr lang="en-US" sz="1800" b="0" i="0" u="none" strike="noStrike" cap="none">
                <a:solidFill>
                  <a:schemeClr val="dk1"/>
                </a:solidFill>
                <a:latin typeface="Poppins"/>
                <a:ea typeface="Poppins"/>
                <a:cs typeface="Poppins"/>
                <a:sym typeface="Poppins"/>
              </a:rPr>
              <a:t>Triggering bigger change with small actions.</a:t>
            </a:r>
            <a:endParaRPr sz="1800" b="0" i="0" u="none" strike="noStrike" cap="none">
              <a:solidFill>
                <a:schemeClr val="dk1"/>
              </a:solidFill>
              <a:latin typeface="Poppins"/>
              <a:ea typeface="Poppins"/>
              <a:cs typeface="Poppins"/>
              <a:sym typeface="Poppins"/>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B050"/>
                </a:solidFill>
                <a:latin typeface="Poppins"/>
                <a:ea typeface="Poppins"/>
                <a:cs typeface="Poppins"/>
                <a:sym typeface="Poppins"/>
              </a:rPr>
              <a:t>Central bottlenecks: </a:t>
            </a:r>
            <a:r>
              <a:rPr lang="en-US" sz="1800" b="0" i="0" u="none" strike="noStrike" cap="none">
                <a:solidFill>
                  <a:srgbClr val="000000"/>
                </a:solidFill>
                <a:latin typeface="Poppins"/>
                <a:ea typeface="Poppins"/>
                <a:cs typeface="Poppins"/>
                <a:sym typeface="Poppins"/>
              </a:rPr>
              <a:t>Key points slowing down overall delivery or scale.</a:t>
            </a:r>
            <a:endParaRPr sz="1800" b="0" i="0" u="none" strike="noStrike" cap="none">
              <a:solidFill>
                <a:srgbClr val="00B050"/>
              </a:solidFill>
              <a:latin typeface="Poppins"/>
              <a:ea typeface="Poppins"/>
              <a:cs typeface="Poppins"/>
              <a:sym typeface="Poppins"/>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B050"/>
                </a:solidFill>
                <a:latin typeface="Poppins"/>
                <a:ea typeface="Poppins"/>
                <a:cs typeface="Poppins"/>
                <a:sym typeface="Poppins"/>
              </a:rPr>
              <a:t>Codify: </a:t>
            </a:r>
            <a:r>
              <a:rPr lang="en-US" sz="1800" b="0" i="0" u="none" strike="noStrike" cap="none">
                <a:solidFill>
                  <a:srgbClr val="000000"/>
                </a:solidFill>
                <a:latin typeface="Poppins"/>
                <a:ea typeface="Poppins"/>
                <a:cs typeface="Poppins"/>
                <a:sym typeface="Poppins"/>
              </a:rPr>
              <a:t>Clearly write rules or values into formal systems.</a:t>
            </a:r>
            <a:endParaRPr sz="1800" b="0" i="0" u="none" strike="noStrike" cap="none">
              <a:solidFill>
                <a:srgbClr val="00B050"/>
              </a:solidFill>
              <a:latin typeface="Poppins"/>
              <a:ea typeface="Poppins"/>
              <a:cs typeface="Poppins"/>
              <a:sym typeface="Poppins"/>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B050"/>
                </a:solidFill>
                <a:latin typeface="Poppins"/>
                <a:ea typeface="Poppins"/>
                <a:cs typeface="Poppins"/>
                <a:sym typeface="Poppins"/>
              </a:rPr>
              <a:t>Compelling mission: </a:t>
            </a:r>
            <a:r>
              <a:rPr lang="en-US" sz="1800" b="0" i="0" u="none" strike="noStrike" cap="none">
                <a:solidFill>
                  <a:srgbClr val="000000"/>
                </a:solidFill>
                <a:latin typeface="Poppins"/>
                <a:ea typeface="Poppins"/>
                <a:cs typeface="Poppins"/>
                <a:sym typeface="Poppins"/>
              </a:rPr>
              <a:t>Strong, motivating purpose that drives the enterprise.</a:t>
            </a:r>
            <a:r>
              <a:rPr lang="en-US" sz="1800" b="0" i="0" u="none" strike="noStrike" cap="none">
                <a:solidFill>
                  <a:srgbClr val="00B050"/>
                </a:solidFill>
                <a:latin typeface="Poppins"/>
                <a:ea typeface="Poppins"/>
                <a:cs typeface="Poppins"/>
                <a:sym typeface="Poppins"/>
              </a:rPr>
              <a:t>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B050"/>
                </a:solidFill>
                <a:latin typeface="Poppins"/>
                <a:ea typeface="Poppins"/>
                <a:cs typeface="Poppins"/>
                <a:sym typeface="Poppins"/>
              </a:rPr>
              <a:t>Concierge-style services: </a:t>
            </a:r>
            <a:r>
              <a:rPr lang="en-US" sz="1800" b="0" i="0" u="none" strike="noStrike" cap="none">
                <a:solidFill>
                  <a:schemeClr val="dk1"/>
                </a:solidFill>
                <a:latin typeface="Poppins"/>
                <a:ea typeface="Poppins"/>
                <a:cs typeface="Poppins"/>
                <a:sym typeface="Poppins"/>
              </a:rPr>
              <a:t>Personalised, end-to-end support for clients.</a:t>
            </a:r>
            <a:endParaRPr sz="1800" b="0" i="0" u="none" strike="noStrike" cap="none">
              <a:solidFill>
                <a:schemeClr val="dk1"/>
              </a:solidFill>
              <a:latin typeface="Poppins"/>
              <a:ea typeface="Poppins"/>
              <a:cs typeface="Poppins"/>
              <a:sym typeface="Poppins"/>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B050"/>
                </a:solidFill>
                <a:latin typeface="Poppins"/>
                <a:ea typeface="Poppins"/>
                <a:cs typeface="Poppins"/>
                <a:sym typeface="Poppins"/>
              </a:rPr>
              <a:t>Creative Commons: </a:t>
            </a:r>
            <a:r>
              <a:rPr lang="en-US" sz="1800" b="0" i="0" u="none" strike="noStrike" cap="none">
                <a:solidFill>
                  <a:srgbClr val="000000"/>
                </a:solidFill>
                <a:latin typeface="Poppins"/>
                <a:ea typeface="Poppins"/>
                <a:cs typeface="Poppins"/>
                <a:sym typeface="Poppins"/>
              </a:rPr>
              <a:t>Open license allowing free use and adaptation.</a:t>
            </a:r>
            <a:endParaRPr sz="1800" b="0" i="0" u="none" strike="noStrike" cap="none">
              <a:solidFill>
                <a:srgbClr val="00B050"/>
              </a:solidFill>
              <a:latin typeface="Poppins"/>
              <a:ea typeface="Poppins"/>
              <a:cs typeface="Poppins"/>
              <a:sym typeface="Poppins"/>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B050"/>
                </a:solidFill>
                <a:latin typeface="Poppins"/>
                <a:ea typeface="Poppins"/>
                <a:cs typeface="Poppins"/>
                <a:sym typeface="Poppins"/>
              </a:rPr>
              <a:t>Decentralised initiatives: </a:t>
            </a:r>
            <a:r>
              <a:rPr lang="en-US" sz="1800" b="0" i="0" u="none" strike="noStrike" cap="none">
                <a:solidFill>
                  <a:srgbClr val="000000"/>
                </a:solidFill>
                <a:latin typeface="Poppins"/>
                <a:ea typeface="Poppins"/>
                <a:cs typeface="Poppins"/>
                <a:sym typeface="Poppins"/>
              </a:rPr>
              <a:t>Locally managed efforts without central control.</a:t>
            </a:r>
            <a:endParaRPr sz="1800" b="0" i="0" u="none" strike="noStrike" cap="none">
              <a:solidFill>
                <a:srgbClr val="00B050"/>
              </a:solidFill>
              <a:latin typeface="Poppins"/>
              <a:ea typeface="Poppins"/>
              <a:cs typeface="Poppins"/>
              <a:sym typeface="Poppins"/>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B050"/>
                </a:solidFill>
                <a:latin typeface="Poppins"/>
                <a:ea typeface="Poppins"/>
                <a:cs typeface="Poppins"/>
                <a:sym typeface="Poppins"/>
              </a:rPr>
              <a:t>Democratising access: </a:t>
            </a:r>
            <a:r>
              <a:rPr lang="en-US" sz="1800" b="0" i="0" u="none" strike="noStrike" cap="none">
                <a:solidFill>
                  <a:srgbClr val="000000"/>
                </a:solidFill>
                <a:latin typeface="Poppins"/>
                <a:ea typeface="Poppins"/>
                <a:cs typeface="Poppins"/>
                <a:sym typeface="Poppins"/>
              </a:rPr>
              <a:t>Making resources available to everyone equally.</a:t>
            </a:r>
            <a:endParaRPr sz="1800" b="0" i="0" u="none" strike="noStrike" cap="none">
              <a:solidFill>
                <a:srgbClr val="00B050"/>
              </a:solidFill>
              <a:latin typeface="Poppins"/>
              <a:ea typeface="Poppins"/>
              <a:cs typeface="Poppins"/>
              <a:sym typeface="Poppins"/>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B050"/>
                </a:solidFill>
                <a:latin typeface="Poppins"/>
                <a:ea typeface="Poppins"/>
                <a:cs typeface="Poppins"/>
                <a:sym typeface="Poppins"/>
              </a:rPr>
              <a:t>Derailing operations: </a:t>
            </a:r>
            <a:r>
              <a:rPr lang="en-US" sz="1800" b="0" i="0" u="none" strike="noStrike" cap="none">
                <a:solidFill>
                  <a:srgbClr val="000000"/>
                </a:solidFill>
                <a:latin typeface="Poppins"/>
                <a:ea typeface="Poppins"/>
                <a:cs typeface="Poppins"/>
                <a:sym typeface="Poppins"/>
              </a:rPr>
              <a:t>Disrupting or negatively affecting smooth functioning.</a:t>
            </a:r>
            <a:endParaRPr sz="1800" b="0" i="0" u="none" strike="noStrike" cap="none">
              <a:solidFill>
                <a:srgbClr val="00B050"/>
              </a:solidFill>
              <a:latin typeface="Poppins"/>
              <a:ea typeface="Poppins"/>
              <a:cs typeface="Poppins"/>
              <a:sym typeface="Poppins"/>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B050"/>
                </a:solidFill>
                <a:latin typeface="Poppins"/>
                <a:ea typeface="Poppins"/>
                <a:cs typeface="Poppins"/>
                <a:sym typeface="Poppins"/>
              </a:rPr>
              <a:t>Drift: </a:t>
            </a:r>
            <a:r>
              <a:rPr lang="en-US" sz="1800" b="0" i="0" u="none" strike="noStrike" cap="none">
                <a:solidFill>
                  <a:srgbClr val="000000"/>
                </a:solidFill>
                <a:latin typeface="Poppins"/>
                <a:ea typeface="Poppins"/>
                <a:cs typeface="Poppins"/>
                <a:sym typeface="Poppins"/>
              </a:rPr>
              <a:t>Gradual shift away from original mission.</a:t>
            </a:r>
            <a:r>
              <a:rPr lang="en-US" sz="1800" b="0" i="0" u="none" strike="noStrike" cap="none">
                <a:solidFill>
                  <a:srgbClr val="00B050"/>
                </a:solidFill>
                <a:latin typeface="Poppins"/>
                <a:ea typeface="Poppins"/>
                <a:cs typeface="Poppins"/>
                <a:sym typeface="Poppins"/>
              </a:rPr>
              <a:t>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B050"/>
                </a:solidFill>
                <a:latin typeface="Poppins"/>
                <a:ea typeface="Poppins"/>
                <a:cs typeface="Poppins"/>
                <a:sym typeface="Poppins"/>
              </a:rPr>
              <a:t>Double/triple bottom line thinking: </a:t>
            </a:r>
            <a:r>
              <a:rPr lang="en-US" sz="1800" b="0" i="0" u="none" strike="noStrike" cap="none">
                <a:solidFill>
                  <a:srgbClr val="000000"/>
                </a:solidFill>
                <a:latin typeface="Poppins"/>
                <a:ea typeface="Poppins"/>
                <a:cs typeface="Poppins"/>
                <a:sym typeface="Poppins"/>
              </a:rPr>
              <a:t>Measuring profit, people, and planet impact.</a:t>
            </a:r>
            <a:endParaRPr sz="1800" b="0" i="0" u="none" strike="noStrike" cap="none">
              <a:solidFill>
                <a:srgbClr val="00B050"/>
              </a:solidFill>
              <a:latin typeface="Poppins"/>
              <a:ea typeface="Poppins"/>
              <a:cs typeface="Poppins"/>
              <a:sym typeface="Poppins"/>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B050"/>
                </a:solidFill>
                <a:latin typeface="Poppins"/>
                <a:ea typeface="Poppins"/>
                <a:cs typeface="Poppins"/>
                <a:sym typeface="Poppins"/>
              </a:rPr>
              <a:t>Early-stage validation: </a:t>
            </a:r>
            <a:r>
              <a:rPr lang="en-US" sz="1800" b="0" i="0" u="none" strike="noStrike" cap="none">
                <a:solidFill>
                  <a:srgbClr val="000000"/>
                </a:solidFill>
                <a:latin typeface="Poppins"/>
                <a:ea typeface="Poppins"/>
                <a:cs typeface="Poppins"/>
                <a:sym typeface="Poppins"/>
              </a:rPr>
              <a:t>Testing ideas quickly before full launch.</a:t>
            </a:r>
            <a:endParaRPr sz="1800" b="0" i="0" u="none" strike="noStrike" cap="none">
              <a:solidFill>
                <a:srgbClr val="00B050"/>
              </a:solidFill>
              <a:latin typeface="Poppins"/>
              <a:ea typeface="Poppins"/>
              <a:cs typeface="Poppins"/>
              <a:sym typeface="Poppins"/>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B050"/>
                </a:solidFill>
                <a:latin typeface="Poppins"/>
                <a:ea typeface="Poppins"/>
                <a:cs typeface="Poppins"/>
                <a:sym typeface="Poppins"/>
              </a:rPr>
              <a:t>Equity into operations: </a:t>
            </a:r>
            <a:r>
              <a:rPr lang="en-US" sz="1800" b="0" i="0" u="none" strike="noStrike" cap="none">
                <a:solidFill>
                  <a:srgbClr val="000000"/>
                </a:solidFill>
                <a:latin typeface="Poppins"/>
                <a:ea typeface="Poppins"/>
                <a:cs typeface="Poppins"/>
                <a:sym typeface="Poppins"/>
              </a:rPr>
              <a:t>Fairness and inclusion built into daily functioning.</a:t>
            </a:r>
            <a:endParaRPr sz="1800" b="0" i="0" u="none" strike="noStrike" cap="none">
              <a:solidFill>
                <a:srgbClr val="00B050"/>
              </a:solidFill>
              <a:latin typeface="Poppins"/>
              <a:ea typeface="Poppins"/>
              <a:cs typeface="Poppins"/>
              <a:sym typeface="Poppins"/>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B050"/>
                </a:solidFill>
                <a:latin typeface="Poppins"/>
                <a:ea typeface="Poppins"/>
                <a:cs typeface="Poppins"/>
                <a:sym typeface="Poppins"/>
              </a:rPr>
              <a:t>Grantors: </a:t>
            </a:r>
            <a:r>
              <a:rPr lang="en-US" sz="1800" b="0" i="0" u="none" strike="noStrike" cap="none">
                <a:solidFill>
                  <a:srgbClr val="000000"/>
                </a:solidFill>
                <a:latin typeface="Poppins"/>
                <a:ea typeface="Poppins"/>
                <a:cs typeface="Poppins"/>
                <a:sym typeface="Poppins"/>
              </a:rPr>
              <a:t>Funders who provide non-repayable support.</a:t>
            </a:r>
            <a:endParaRPr sz="1800" b="0" i="0" u="none" strike="noStrike" cap="none">
              <a:solidFill>
                <a:srgbClr val="00B050"/>
              </a:solidFill>
              <a:latin typeface="Poppins"/>
              <a:ea typeface="Poppins"/>
              <a:cs typeface="Poppins"/>
              <a:sym typeface="Poppins"/>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B050"/>
                </a:solidFill>
                <a:latin typeface="Poppins"/>
                <a:ea typeface="Poppins"/>
                <a:cs typeface="Poppins"/>
                <a:sym typeface="Poppins"/>
              </a:rPr>
              <a:t>Intertwined: </a:t>
            </a:r>
            <a:r>
              <a:rPr lang="en-US" sz="1800" b="0" i="0" u="none" strike="noStrike" cap="none">
                <a:solidFill>
                  <a:srgbClr val="000000"/>
                </a:solidFill>
                <a:latin typeface="Poppins"/>
                <a:ea typeface="Poppins"/>
                <a:cs typeface="Poppins"/>
                <a:sym typeface="Poppins"/>
              </a:rPr>
              <a:t>Closely connected and dependent on each other.</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B050"/>
                </a:solidFill>
                <a:latin typeface="Poppins"/>
                <a:ea typeface="Poppins"/>
                <a:cs typeface="Poppins"/>
                <a:sym typeface="Poppins"/>
              </a:rPr>
              <a:t>Iterative product: </a:t>
            </a:r>
            <a:r>
              <a:rPr lang="en-US" sz="1800" b="0" i="0" u="none" strike="noStrike" cap="none">
                <a:solidFill>
                  <a:schemeClr val="dk1"/>
                </a:solidFill>
                <a:latin typeface="Poppins"/>
                <a:ea typeface="Poppins"/>
                <a:cs typeface="Poppins"/>
                <a:sym typeface="Poppins"/>
              </a:rPr>
              <a:t>Improved in steps based on feedback.</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B050"/>
                </a:solidFill>
                <a:latin typeface="Poppins"/>
                <a:ea typeface="Poppins"/>
                <a:cs typeface="Poppins"/>
                <a:sym typeface="Poppins"/>
              </a:rPr>
              <a:t>Thematic areas: </a:t>
            </a:r>
            <a:r>
              <a:rPr lang="en-US" sz="1800" b="0" i="0" u="none" strike="noStrike" cap="none">
                <a:solidFill>
                  <a:schemeClr val="dk1"/>
                </a:solidFill>
                <a:latin typeface="Poppins"/>
                <a:ea typeface="Poppins"/>
                <a:cs typeface="Poppins"/>
                <a:sym typeface="Poppins"/>
              </a:rPr>
              <a:t>Specific focus topics like health or education.</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98"/>
          <p:cNvSpPr txBox="1"/>
          <p:nvPr/>
        </p:nvSpPr>
        <p:spPr>
          <a:xfrm>
            <a:off x="875434" y="438789"/>
            <a:ext cx="609426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oppins"/>
                <a:ea typeface="Poppins"/>
                <a:cs typeface="Poppins"/>
                <a:sym typeface="Poppins"/>
              </a:rPr>
              <a:t>Glossary</a:t>
            </a:r>
            <a:endParaRPr sz="2400" b="0" i="0" u="none" strike="noStrike" cap="none">
              <a:solidFill>
                <a:schemeClr val="dk1"/>
              </a:solidFill>
              <a:latin typeface="Poppins"/>
              <a:ea typeface="Poppins"/>
              <a:cs typeface="Poppins"/>
              <a:sym typeface="Poppins"/>
            </a:endParaRPr>
          </a:p>
        </p:txBody>
      </p:sp>
      <p:sp>
        <p:nvSpPr>
          <p:cNvPr id="960" name="Google Shape;960;p98"/>
          <p:cNvSpPr txBox="1"/>
          <p:nvPr/>
        </p:nvSpPr>
        <p:spPr>
          <a:xfrm>
            <a:off x="5777802" y="0"/>
            <a:ext cx="516485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@ID: Can we embed these words in main slide (click and reveal)</a:t>
            </a:r>
            <a:endParaRPr sz="1400" b="0" i="0" u="none" strike="noStrike" cap="none">
              <a:solidFill>
                <a:srgbClr val="000000"/>
              </a:solidFill>
              <a:latin typeface="Arial"/>
              <a:ea typeface="Arial"/>
              <a:cs typeface="Arial"/>
              <a:sym typeface="Arial"/>
            </a:endParaRPr>
          </a:p>
        </p:txBody>
      </p:sp>
      <p:sp>
        <p:nvSpPr>
          <p:cNvPr id="961" name="Google Shape;961;p98"/>
          <p:cNvSpPr txBox="1"/>
          <p:nvPr/>
        </p:nvSpPr>
        <p:spPr>
          <a:xfrm>
            <a:off x="896815" y="1072010"/>
            <a:ext cx="10166400" cy="34170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B050"/>
                </a:solidFill>
                <a:latin typeface="Poppins"/>
                <a:ea typeface="Poppins"/>
                <a:cs typeface="Poppins"/>
                <a:sym typeface="Poppins"/>
              </a:rPr>
              <a:t>Lean Startup approach: </a:t>
            </a:r>
            <a:r>
              <a:rPr lang="en-US" sz="1800" b="0" i="0" u="none" strike="noStrike" cap="none">
                <a:solidFill>
                  <a:schemeClr val="dk1"/>
                </a:solidFill>
                <a:latin typeface="Poppins"/>
                <a:ea typeface="Poppins"/>
                <a:cs typeface="Poppins"/>
                <a:sym typeface="Poppins"/>
              </a:rPr>
              <a:t>Build fast, test early, learn continuously.</a:t>
            </a:r>
            <a:endParaRPr sz="18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B050"/>
                </a:solidFill>
                <a:latin typeface="Poppins"/>
                <a:ea typeface="Poppins"/>
                <a:cs typeface="Poppins"/>
                <a:sym typeface="Poppins"/>
              </a:rPr>
              <a:t>Mission drift: </a:t>
            </a:r>
            <a:r>
              <a:rPr lang="en-US" sz="1800" b="0" i="0" u="none" strike="noStrike" cap="none">
                <a:solidFill>
                  <a:schemeClr val="dk1"/>
                </a:solidFill>
                <a:latin typeface="Poppins"/>
                <a:ea typeface="Poppins"/>
                <a:cs typeface="Poppins"/>
                <a:sym typeface="Poppins"/>
              </a:rPr>
              <a:t>Losing alignment with original social or environmental goals.</a:t>
            </a:r>
            <a:endParaRPr sz="18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B050"/>
                </a:solidFill>
                <a:latin typeface="Poppins"/>
                <a:ea typeface="Poppins"/>
                <a:cs typeface="Poppins"/>
                <a:sym typeface="Poppins"/>
              </a:rPr>
              <a:t>Mission lock-in: </a:t>
            </a:r>
            <a:r>
              <a:rPr lang="en-US" sz="1800" b="0" i="0" u="none" strike="noStrike" cap="none">
                <a:solidFill>
                  <a:schemeClr val="dk1"/>
                </a:solidFill>
                <a:latin typeface="Poppins"/>
                <a:ea typeface="Poppins"/>
                <a:cs typeface="Poppins"/>
                <a:sym typeface="Poppins"/>
              </a:rPr>
              <a:t>Structuring systems to protect the core purpose.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B050"/>
                </a:solidFill>
                <a:latin typeface="Poppins"/>
                <a:ea typeface="Poppins"/>
                <a:cs typeface="Poppins"/>
                <a:sym typeface="Poppins"/>
              </a:rPr>
              <a:t>Mission veto rights: </a:t>
            </a:r>
            <a:r>
              <a:rPr lang="en-US" sz="1800" b="0" i="0" u="none" strike="noStrike" cap="none">
                <a:solidFill>
                  <a:schemeClr val="dk1"/>
                </a:solidFill>
                <a:latin typeface="Poppins"/>
                <a:ea typeface="Poppins"/>
                <a:cs typeface="Poppins"/>
                <a:sym typeface="Poppins"/>
              </a:rPr>
              <a:t>Special power to block changes harming the mission.</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B050"/>
                </a:solidFill>
                <a:latin typeface="Poppins"/>
                <a:ea typeface="Poppins"/>
                <a:cs typeface="Poppins"/>
                <a:sym typeface="Poppins"/>
              </a:rPr>
              <a:t>Organisational charters: </a:t>
            </a:r>
            <a:r>
              <a:rPr lang="en-US" sz="1800" b="0" i="0" u="none" strike="noStrike" cap="none">
                <a:solidFill>
                  <a:schemeClr val="dk1"/>
                </a:solidFill>
                <a:latin typeface="Poppins"/>
                <a:ea typeface="Poppins"/>
                <a:cs typeface="Poppins"/>
                <a:sym typeface="Poppins"/>
              </a:rPr>
              <a:t>Formal documents stating purpose and guiding rules.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B050"/>
                </a:solidFill>
                <a:latin typeface="Poppins"/>
                <a:ea typeface="Poppins"/>
                <a:cs typeface="Poppins"/>
                <a:sym typeface="Poppins"/>
              </a:rPr>
              <a:t>Philanthropic institutions: </a:t>
            </a:r>
            <a:r>
              <a:rPr lang="en-US" sz="1800" b="0" i="0" u="none" strike="noStrike" cap="none">
                <a:solidFill>
                  <a:schemeClr val="dk1"/>
                </a:solidFill>
                <a:latin typeface="Poppins"/>
                <a:ea typeface="Poppins"/>
                <a:cs typeface="Poppins"/>
                <a:sym typeface="Poppins"/>
              </a:rPr>
              <a:t>Donor organisations funding social change.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B050"/>
                </a:solidFill>
                <a:latin typeface="Arial"/>
                <a:ea typeface="Arial"/>
                <a:cs typeface="Arial"/>
                <a:sym typeface="Arial"/>
              </a:rPr>
              <a:t>Pre-revenue: </a:t>
            </a:r>
            <a:r>
              <a:rPr lang="en-US" sz="1800" b="0" i="0" u="none" strike="noStrike" cap="none">
                <a:solidFill>
                  <a:schemeClr val="dk1"/>
                </a:solidFill>
                <a:latin typeface="Arial"/>
                <a:ea typeface="Arial"/>
                <a:cs typeface="Arial"/>
                <a:sym typeface="Arial"/>
              </a:rPr>
              <a:t>Before the startup starts earning money.</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B050"/>
                </a:solidFill>
                <a:latin typeface="Poppins"/>
                <a:ea typeface="Poppins"/>
                <a:cs typeface="Poppins"/>
                <a:sym typeface="Poppins"/>
              </a:rPr>
              <a:t>Prototype: </a:t>
            </a:r>
            <a:r>
              <a:rPr lang="en-US" sz="1800" b="0" i="0" u="none" strike="noStrike" cap="none">
                <a:solidFill>
                  <a:schemeClr val="dk1"/>
                </a:solidFill>
                <a:latin typeface="Poppins"/>
                <a:ea typeface="Poppins"/>
                <a:cs typeface="Poppins"/>
                <a:sym typeface="Poppins"/>
              </a:rPr>
              <a:t>Early version used to test core idea.</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B050"/>
                </a:solidFill>
                <a:latin typeface="Poppins"/>
                <a:ea typeface="Poppins"/>
                <a:cs typeface="Poppins"/>
                <a:sym typeface="Poppins"/>
              </a:rPr>
              <a:t>Rapid experimentation: </a:t>
            </a:r>
            <a:r>
              <a:rPr lang="en-US" sz="1800" b="0" i="0" u="none" strike="noStrike" cap="none">
                <a:solidFill>
                  <a:schemeClr val="dk1"/>
                </a:solidFill>
                <a:latin typeface="Poppins"/>
                <a:ea typeface="Poppins"/>
                <a:cs typeface="Poppins"/>
                <a:sym typeface="Poppins"/>
              </a:rPr>
              <a:t>Quick testing to learn what works.</a:t>
            </a:r>
            <a:r>
              <a:rPr lang="en-US" sz="1800" b="0" i="0" u="none" strike="noStrike" cap="none">
                <a:solidFill>
                  <a:srgbClr val="00B050"/>
                </a:solidFill>
                <a:latin typeface="Poppins"/>
                <a:ea typeface="Poppins"/>
                <a:cs typeface="Poppins"/>
                <a:sym typeface="Poppins"/>
              </a:rPr>
              <a:t>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B050"/>
                </a:solidFill>
                <a:latin typeface="Poppins"/>
                <a:ea typeface="Poppins"/>
                <a:cs typeface="Poppins"/>
                <a:sym typeface="Poppins"/>
              </a:rPr>
              <a:t>Stigmatise beneficiaries: </a:t>
            </a:r>
            <a:r>
              <a:rPr lang="en-US" sz="1800" b="0" i="0" u="none" strike="noStrike" cap="none">
                <a:solidFill>
                  <a:schemeClr val="dk1"/>
                </a:solidFill>
                <a:latin typeface="Poppins"/>
                <a:ea typeface="Poppins"/>
                <a:cs typeface="Poppins"/>
                <a:sym typeface="Poppins"/>
              </a:rPr>
              <a:t>Make users feel ashamed for receiving help.</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B050"/>
                </a:solidFill>
                <a:latin typeface="Poppins"/>
                <a:ea typeface="Poppins"/>
                <a:cs typeface="Poppins"/>
                <a:sym typeface="Poppins"/>
              </a:rPr>
              <a:t>Traction: </a:t>
            </a:r>
            <a:r>
              <a:rPr lang="en-US" sz="1800" b="0" i="0" u="none" strike="noStrike" cap="none">
                <a:solidFill>
                  <a:schemeClr val="dk1"/>
                </a:solidFill>
                <a:latin typeface="Poppins"/>
                <a:ea typeface="Poppins"/>
                <a:cs typeface="Poppins"/>
                <a:sym typeface="Poppins"/>
              </a:rPr>
              <a:t>Evidence that people want your solution.</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rgbClr val="00B050"/>
                </a:solidFill>
                <a:latin typeface="Poppins"/>
                <a:ea typeface="Poppins"/>
                <a:cs typeface="Poppins"/>
                <a:sym typeface="Poppins"/>
              </a:rPr>
              <a:t>Vanity metrics: </a:t>
            </a:r>
            <a:r>
              <a:rPr lang="en-US" sz="1800" b="0" i="0" u="none" strike="noStrike" cap="none">
                <a:solidFill>
                  <a:schemeClr val="dk1"/>
                </a:solidFill>
                <a:latin typeface="Poppins"/>
                <a:ea typeface="Poppins"/>
                <a:cs typeface="Poppins"/>
                <a:sym typeface="Poppins"/>
              </a:rPr>
              <a:t>Numbers that look good but lack real value.</a:t>
            </a:r>
            <a:endParaRPr sz="1800" b="0" i="0" u="none" strike="noStrike" cap="none">
              <a:solidFill>
                <a:schemeClr val="dk1"/>
              </a:solidFill>
              <a:latin typeface="Poppins"/>
              <a:ea typeface="Poppins"/>
              <a:cs typeface="Poppins"/>
              <a:sym typeface="Poppins"/>
            </a:endParaRPr>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19"/>
          <p:cNvSpPr txBox="1"/>
          <p:nvPr/>
        </p:nvSpPr>
        <p:spPr>
          <a:xfrm>
            <a:off x="667615" y="366052"/>
            <a:ext cx="609426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Poppins"/>
                <a:ea typeface="Poppins"/>
                <a:cs typeface="Poppins"/>
                <a:sym typeface="Poppins"/>
              </a:rPr>
              <a:t>Reference Links</a:t>
            </a:r>
            <a:endParaRPr sz="2400" b="0" i="0" u="none" strike="noStrike" cap="none">
              <a:solidFill>
                <a:schemeClr val="dk1"/>
              </a:solidFill>
              <a:latin typeface="Poppins"/>
              <a:ea typeface="Poppins"/>
              <a:cs typeface="Poppins"/>
              <a:sym typeface="Poppins"/>
            </a:endParaRPr>
          </a:p>
        </p:txBody>
      </p:sp>
      <p:sp>
        <p:nvSpPr>
          <p:cNvPr id="967" name="Google Shape;967;p19"/>
          <p:cNvSpPr txBox="1"/>
          <p:nvPr/>
        </p:nvSpPr>
        <p:spPr>
          <a:xfrm>
            <a:off x="605414" y="1237808"/>
            <a:ext cx="10256854" cy="503907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0000"/>
              </a:buClr>
              <a:buSzPts val="1800"/>
              <a:buFont typeface="Arial"/>
              <a:buChar char="•"/>
            </a:pPr>
            <a:r>
              <a:rPr lang="en-US" sz="1800" b="0" i="0" u="sng" strike="noStrike" cap="none">
                <a:solidFill>
                  <a:srgbClr val="000000"/>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Business Model Canvas – Download the Official Template</a:t>
            </a:r>
            <a:endParaRPr sz="1800" b="0" i="0" u="none" strike="noStrike" cap="none">
              <a:solidFill>
                <a:srgbClr val="000000"/>
              </a:solidFill>
              <a:latin typeface="Poppins"/>
              <a:ea typeface="Poppins"/>
              <a:cs typeface="Poppins"/>
              <a:sym typeface="Poppins"/>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sng" strike="noStrike" cap="none">
                <a:solidFill>
                  <a:srgbClr val="000000"/>
                </a:solidFill>
                <a:latin typeface="Poppins"/>
                <a:ea typeface="Poppins"/>
                <a:cs typeface="Poppins"/>
                <a:sym typeface="Poppins"/>
                <a:hlinkClick r:id="rId5">
                  <a:extLst>
                    <a:ext uri="{A12FA001-AC4F-418D-AE19-62706E023703}">
                      <ahyp:hlinkClr xmlns:ahyp="http://schemas.microsoft.com/office/drawing/2018/hyperlinkcolor" val="tx"/>
                    </a:ext>
                  </a:extLst>
                </a:hlinkClick>
              </a:rPr>
              <a:t>The Triple Bottom Line: What It Is &amp; Why It’s Important</a:t>
            </a:r>
            <a:endParaRPr sz="1800" b="0" i="0" u="none" strike="noStrike" cap="none">
              <a:solidFill>
                <a:srgbClr val="000000"/>
              </a:solidFill>
              <a:latin typeface="Poppins"/>
              <a:ea typeface="Poppins"/>
              <a:cs typeface="Poppins"/>
              <a:sym typeface="Poppins"/>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sng" strike="noStrike" cap="none">
                <a:solidFill>
                  <a:srgbClr val="000000"/>
                </a:solidFill>
                <a:latin typeface="Poppins"/>
                <a:ea typeface="Poppins"/>
                <a:cs typeface="Poppins"/>
                <a:sym typeface="Poppins"/>
                <a:hlinkClick r:id="rId6">
                  <a:extLst>
                    <a:ext uri="{A12FA001-AC4F-418D-AE19-62706E023703}">
                      <ahyp:hlinkClr xmlns:ahyp="http://schemas.microsoft.com/office/drawing/2018/hyperlinkcolor" val="tx"/>
                    </a:ext>
                  </a:extLst>
                </a:hlinkClick>
              </a:rPr>
              <a:t>The potential and limitations of impact bonds: Lessons from the first five years of experience worldwide</a:t>
            </a:r>
            <a:endParaRPr sz="1800" b="0" i="0" u="none" strike="noStrike" cap="none">
              <a:solidFill>
                <a:srgbClr val="000000"/>
              </a:solidFill>
              <a:latin typeface="Poppins"/>
              <a:ea typeface="Poppins"/>
              <a:cs typeface="Poppins"/>
              <a:sym typeface="Poppins"/>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sng" strike="noStrike" cap="none">
                <a:solidFill>
                  <a:srgbClr val="000000"/>
                </a:solidFill>
                <a:latin typeface="Poppins"/>
                <a:ea typeface="Poppins"/>
                <a:cs typeface="Poppins"/>
                <a:sym typeface="Poppins"/>
                <a:hlinkClick r:id="rId7">
                  <a:extLst>
                    <a:ext uri="{A12FA001-AC4F-418D-AE19-62706E023703}">
                      <ahyp:hlinkClr xmlns:ahyp="http://schemas.microsoft.com/office/drawing/2018/hyperlinkcolor" val="tx"/>
                    </a:ext>
                  </a:extLst>
                </a:hlinkClick>
              </a:rPr>
              <a:t>The Lean Startup | Methodology</a:t>
            </a:r>
            <a:endParaRPr sz="1800" b="0" i="0" u="none" strike="noStrike" cap="none">
              <a:solidFill>
                <a:srgbClr val="000000"/>
              </a:solidFill>
              <a:latin typeface="Poppins"/>
              <a:ea typeface="Poppins"/>
              <a:cs typeface="Poppins"/>
              <a:sym typeface="Poppins"/>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sng" strike="noStrike" cap="none">
                <a:solidFill>
                  <a:srgbClr val="000000"/>
                </a:solidFill>
                <a:latin typeface="Poppins"/>
                <a:ea typeface="Poppins"/>
                <a:cs typeface="Poppins"/>
                <a:sym typeface="Poppins"/>
                <a:hlinkClick r:id="rId8">
                  <a:extLst>
                    <a:ext uri="{A12FA001-AC4F-418D-AE19-62706E023703}">
                      <ahyp:hlinkClr xmlns:ahyp="http://schemas.microsoft.com/office/drawing/2018/hyperlinkcolor" val="tx"/>
                    </a:ext>
                  </a:extLst>
                </a:hlinkClick>
              </a:rPr>
              <a:t>How social enterprises can generate profits: 5 innovative business models</a:t>
            </a:r>
            <a:endParaRPr sz="1800" b="0" i="0" u="none" strike="noStrike" cap="none">
              <a:solidFill>
                <a:srgbClr val="000000"/>
              </a:solidFill>
              <a:latin typeface="Poppins"/>
              <a:ea typeface="Poppins"/>
              <a:cs typeface="Poppins"/>
              <a:sym typeface="Poppins"/>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sng" strike="noStrike" cap="none">
                <a:solidFill>
                  <a:srgbClr val="000000"/>
                </a:solidFill>
                <a:latin typeface="Poppins"/>
                <a:ea typeface="Poppins"/>
                <a:cs typeface="Poppins"/>
                <a:sym typeface="Poppins"/>
                <a:hlinkClick r:id="rId9">
                  <a:extLst>
                    <a:ext uri="{A12FA001-AC4F-418D-AE19-62706E023703}">
                      <ahyp:hlinkClr xmlns:ahyp="http://schemas.microsoft.com/office/drawing/2018/hyperlinkcolor" val="tx"/>
                    </a:ext>
                  </a:extLst>
                </a:hlinkClick>
              </a:rPr>
              <a:t>https://avplaybook.com/funding-purpose-strategies-for-early-stage-social-enterprises-29eca8257830?gi=7fcb03385ce5</a:t>
            </a:r>
            <a:endParaRPr sz="1800" b="0" i="0" u="none" strike="noStrike" cap="none">
              <a:solidFill>
                <a:srgbClr val="000000"/>
              </a:solidFill>
              <a:latin typeface="Poppins"/>
              <a:ea typeface="Poppins"/>
              <a:cs typeface="Poppins"/>
              <a:sym typeface="Poppins"/>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sng" strike="noStrike" cap="none">
                <a:solidFill>
                  <a:srgbClr val="000000"/>
                </a:solidFill>
                <a:latin typeface="Poppins"/>
                <a:ea typeface="Poppins"/>
                <a:cs typeface="Poppins"/>
                <a:sym typeface="Poppins"/>
                <a:hlinkClick r:id="rId10">
                  <a:extLst>
                    <a:ext uri="{A12FA001-AC4F-418D-AE19-62706E023703}">
                      <ahyp:hlinkClr xmlns:ahyp="http://schemas.microsoft.com/office/drawing/2018/hyperlinkcolor" val="tx"/>
                    </a:ext>
                  </a:extLst>
                </a:hlinkClick>
              </a:rPr>
              <a:t>Calculate your startup costs | U.S. Small Business Administration</a:t>
            </a:r>
            <a:endParaRPr sz="1800" b="0" i="0" u="none" strike="noStrike" cap="none">
              <a:solidFill>
                <a:srgbClr val="000000"/>
              </a:solidFill>
              <a:latin typeface="Poppins"/>
              <a:ea typeface="Poppins"/>
              <a:cs typeface="Poppins"/>
              <a:sym typeface="Poppins"/>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sng" strike="noStrike" cap="none">
                <a:solidFill>
                  <a:srgbClr val="000000"/>
                </a:solidFill>
                <a:latin typeface="Poppins"/>
                <a:ea typeface="Poppins"/>
                <a:cs typeface="Poppins"/>
                <a:sym typeface="Poppins"/>
                <a:hlinkClick r:id="rId11">
                  <a:extLst>
                    <a:ext uri="{A12FA001-AC4F-418D-AE19-62706E023703}">
                      <ahyp:hlinkClr xmlns:ahyp="http://schemas.microsoft.com/office/drawing/2018/hyperlinkcolor" val="tx"/>
                    </a:ext>
                  </a:extLst>
                </a:hlinkClick>
              </a:rPr>
              <a:t>Investing in Social Outcomes: Development Impact Bonds | Center For Global Development</a:t>
            </a:r>
            <a:endParaRPr sz="1800" b="0" i="0" u="none" strike="noStrike" cap="none">
              <a:solidFill>
                <a:srgbClr val="000000"/>
              </a:solidFill>
              <a:latin typeface="Poppins"/>
              <a:ea typeface="Poppins"/>
              <a:cs typeface="Poppins"/>
              <a:sym typeface="Poppins"/>
            </a:endParaRPr>
          </a:p>
          <a:p>
            <a:pPr marL="285750" marR="0" lvl="0" indent="-285750" algn="l" rtl="0">
              <a:lnSpc>
                <a:spcPct val="150000"/>
              </a:lnSpc>
              <a:spcBef>
                <a:spcPts val="0"/>
              </a:spcBef>
              <a:spcAft>
                <a:spcPts val="0"/>
              </a:spcAft>
              <a:buClr>
                <a:srgbClr val="000000"/>
              </a:buClr>
              <a:buSzPts val="1800"/>
              <a:buFont typeface="Arial"/>
              <a:buChar char="•"/>
            </a:pPr>
            <a:r>
              <a:rPr lang="en-US" sz="1800" b="0" i="0" u="sng" strike="noStrike" cap="none">
                <a:solidFill>
                  <a:srgbClr val="000000"/>
                </a:solidFill>
                <a:latin typeface="Poppins"/>
                <a:ea typeface="Poppins"/>
                <a:cs typeface="Poppins"/>
                <a:sym typeface="Poppins"/>
                <a:hlinkClick r:id="rId12">
                  <a:extLst>
                    <a:ext uri="{A12FA001-AC4F-418D-AE19-62706E023703}">
                      <ahyp:hlinkClr xmlns:ahyp="http://schemas.microsoft.com/office/drawing/2018/hyperlinkcolor" val="tx"/>
                    </a:ext>
                  </a:extLst>
                </a:hlinkClick>
              </a:rPr>
              <a:t>What is Pay for Success? - Social Finance</a:t>
            </a:r>
            <a:endParaRPr sz="1800" b="0" i="0" u="none" strike="noStrike" cap="none">
              <a:solidFill>
                <a:srgbClr val="000000"/>
              </a:solidFill>
              <a:latin typeface="Poppins"/>
              <a:ea typeface="Poppins"/>
              <a:cs typeface="Poppins"/>
              <a:sym typeface="Poppins"/>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32"/>
          <p:cNvPicPr preferRelativeResize="0"/>
          <p:nvPr/>
        </p:nvPicPr>
        <p:blipFill rotWithShape="1">
          <a:blip r:embed="rId4">
            <a:alphaModFix/>
          </a:blip>
          <a:srcRect/>
          <a:stretch/>
        </p:blipFill>
        <p:spPr>
          <a:xfrm>
            <a:off x="590549" y="1285874"/>
            <a:ext cx="4943475" cy="4943475"/>
          </a:xfrm>
          <a:prstGeom prst="rect">
            <a:avLst/>
          </a:prstGeom>
          <a:noFill/>
          <a:ln>
            <a:noFill/>
          </a:ln>
        </p:spPr>
      </p:pic>
      <p:sp>
        <p:nvSpPr>
          <p:cNvPr id="169" name="Google Shape;169;p32"/>
          <p:cNvSpPr txBox="1"/>
          <p:nvPr/>
        </p:nvSpPr>
        <p:spPr>
          <a:xfrm>
            <a:off x="5531620" y="2364415"/>
            <a:ext cx="6184800" cy="230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Poppins"/>
                <a:ea typeface="Poppins"/>
                <a:cs typeface="Poppins"/>
                <a:sym typeface="Poppins"/>
              </a:rPr>
              <a:t>Imagine you are building a treehouse, not just for fun, but </a:t>
            </a:r>
            <a:r>
              <a:rPr lang="en-US" sz="1800" b="0" i="0" u="none" strike="noStrike" cap="none">
                <a:solidFill>
                  <a:schemeClr val="dk1"/>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4"/>
                  </a:ext>
                </a:extLst>
              </a:rPr>
              <a:t>to offer a r</a:t>
            </a:r>
            <a:r>
              <a:rPr lang="en-US" sz="1800" b="0" i="0" u="none" strike="noStrike" cap="none">
                <a:solidFill>
                  <a:schemeClr val="dk1"/>
                </a:solidFill>
                <a:latin typeface="Poppins"/>
                <a:ea typeface="Poppins"/>
                <a:cs typeface="Poppins"/>
                <a:sym typeface="Poppins"/>
              </a:rPr>
              <a:t>eading corner for kids in your community. To get started, you need a clear blueprint: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chemeClr val="dk1"/>
                </a:solidFill>
                <a:latin typeface="Poppins"/>
                <a:ea typeface="Poppins"/>
                <a:cs typeface="Poppins"/>
                <a:sym typeface="Poppins"/>
              </a:rPr>
              <a:t>What kind of wood to use? </a:t>
            </a:r>
            <a:endParaRPr sz="1800" b="0" i="0" u="none" strike="noStrike" cap="none">
              <a:solidFill>
                <a:schemeClr val="dk1"/>
              </a:solidFill>
              <a:latin typeface="Poppins"/>
              <a:ea typeface="Poppins"/>
              <a:cs typeface="Poppins"/>
              <a:sym typeface="Poppins"/>
            </a:endParaRPr>
          </a:p>
          <a:p>
            <a:pPr marL="285750" marR="0" lvl="0" indent="-285750" algn="l" rtl="0">
              <a:lnSpc>
                <a:spcPct val="100000"/>
              </a:lnSpc>
              <a:spcBef>
                <a:spcPts val="0"/>
              </a:spcBef>
              <a:spcAft>
                <a:spcPts val="0"/>
              </a:spcAft>
              <a:buClr>
                <a:schemeClr val="dk1"/>
              </a:buClr>
              <a:buSzPts val="1800"/>
              <a:buFont typeface="Poppins"/>
              <a:buChar char="•"/>
            </a:pPr>
            <a:r>
              <a:rPr lang="en-US" sz="1800" b="0" i="0" u="none" strike="noStrike" cap="none">
                <a:solidFill>
                  <a:schemeClr val="dk1"/>
                </a:solidFill>
                <a:latin typeface="Poppins"/>
                <a:ea typeface="Poppins"/>
                <a:cs typeface="Poppins"/>
                <a:sym typeface="Poppins"/>
              </a:rPr>
              <a:t>Which part of the tree should it be on?</a:t>
            </a:r>
            <a:endParaRPr sz="1800" b="0" i="0" u="none" strike="noStrike" cap="none">
              <a:solidFill>
                <a:schemeClr val="dk1"/>
              </a:solidFill>
              <a:latin typeface="Poppins"/>
              <a:ea typeface="Poppins"/>
              <a:cs typeface="Poppins"/>
              <a:sym typeface="Poppins"/>
            </a:endParaRPr>
          </a:p>
          <a:p>
            <a:pPr marL="285750" marR="0" lvl="0" indent="-285750" algn="l" rtl="0">
              <a:lnSpc>
                <a:spcPct val="100000"/>
              </a:lnSpc>
              <a:spcBef>
                <a:spcPts val="0"/>
              </a:spcBef>
              <a:spcAft>
                <a:spcPts val="0"/>
              </a:spcAft>
              <a:buClr>
                <a:schemeClr val="dk1"/>
              </a:buClr>
              <a:buSzPts val="1800"/>
              <a:buFont typeface="Poppins"/>
              <a:buChar char="•"/>
            </a:pPr>
            <a:r>
              <a:rPr lang="en-US" sz="1800" b="0" i="0" u="none" strike="noStrike" cap="none">
                <a:solidFill>
                  <a:schemeClr val="dk1"/>
                </a:solidFill>
                <a:latin typeface="Poppins"/>
                <a:ea typeface="Poppins"/>
                <a:cs typeface="Poppins"/>
                <a:sym typeface="Poppins"/>
              </a:rPr>
              <a:t>Who will help build it?</a:t>
            </a:r>
            <a:endParaRPr sz="1800" b="0" i="0" u="none" strike="noStrike" cap="none">
              <a:solidFill>
                <a:schemeClr val="dk1"/>
              </a:solidFill>
              <a:latin typeface="Poppins"/>
              <a:ea typeface="Poppins"/>
              <a:cs typeface="Poppins"/>
              <a:sym typeface="Poppins"/>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chemeClr val="dk1"/>
                </a:solidFill>
                <a:latin typeface="Poppins"/>
                <a:ea typeface="Poppins"/>
                <a:cs typeface="Poppins"/>
                <a:sym typeface="Poppins"/>
              </a:rPr>
              <a:t>And most importantly, why are you building it?</a:t>
            </a:r>
            <a:endParaRPr sz="1800" b="0" i="0" u="none" strike="noStrike" cap="none">
              <a:solidFill>
                <a:schemeClr val="dk1"/>
              </a:solidFill>
              <a:latin typeface="Poppins"/>
              <a:ea typeface="Poppins"/>
              <a:cs typeface="Poppins"/>
              <a:sym typeface="Poppins"/>
            </a:endParaRPr>
          </a:p>
        </p:txBody>
      </p:sp>
      <p:sp>
        <p:nvSpPr>
          <p:cNvPr id="170" name="Google Shape;170;p32"/>
          <p:cNvSpPr txBox="1"/>
          <p:nvPr/>
        </p:nvSpPr>
        <p:spPr>
          <a:xfrm>
            <a:off x="107576" y="118334"/>
            <a:ext cx="44106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@ID: Headings would be OST throughout.</a:t>
            </a:r>
            <a:endParaRPr sz="1400" b="0" i="0" u="none" strike="noStrike" cap="none">
              <a:solidFill>
                <a:srgbClr val="000000"/>
              </a:solidFill>
              <a:latin typeface="Arial"/>
              <a:ea typeface="Arial"/>
              <a:cs typeface="Arial"/>
              <a:sym typeface="Arial"/>
            </a:endParaRPr>
          </a:p>
        </p:txBody>
      </p:sp>
      <p:sp>
        <p:nvSpPr>
          <p:cNvPr id="171" name="Google Shape;171;p32"/>
          <p:cNvSpPr txBox="1"/>
          <p:nvPr/>
        </p:nvSpPr>
        <p:spPr>
          <a:xfrm>
            <a:off x="1204521" y="6169116"/>
            <a:ext cx="44106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A treehouse</a:t>
            </a:r>
            <a:endParaRPr sz="1400" b="0" i="0" u="none" strike="noStrike" cap="none">
              <a:solidFill>
                <a:srgbClr val="000000"/>
              </a:solidFill>
              <a:latin typeface="Arial"/>
              <a:ea typeface="Arial"/>
              <a:cs typeface="Arial"/>
              <a:sym typeface="Arial"/>
            </a:endParaRPr>
          </a:p>
        </p:txBody>
      </p:sp>
      <p:sp>
        <p:nvSpPr>
          <p:cNvPr id="172" name="Google Shape;172;p32"/>
          <p:cNvSpPr txBox="1"/>
          <p:nvPr/>
        </p:nvSpPr>
        <p:spPr>
          <a:xfrm>
            <a:off x="873702" y="784059"/>
            <a:ext cx="838082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2.1.1: Introduction to Business Model Canvas (BMC)</a:t>
            </a:r>
            <a:endParaRPr sz="2400" b="0" i="0" u="none" strike="noStrike" cap="none">
              <a:solidFill>
                <a:schemeClr val="dk1"/>
              </a:solidFill>
              <a:latin typeface="Poppins"/>
              <a:ea typeface="Poppins"/>
              <a:cs typeface="Poppins"/>
              <a:sym typeface="Poppins"/>
            </a:endParaRPr>
          </a:p>
        </p:txBody>
      </p:sp>
      <p:sp>
        <p:nvSpPr>
          <p:cNvPr id="173" name="Google Shape;173;p32"/>
          <p:cNvSpPr txBox="1"/>
          <p:nvPr/>
        </p:nvSpPr>
        <p:spPr>
          <a:xfrm>
            <a:off x="695325" y="5059918"/>
            <a:ext cx="4371975"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FF0000"/>
                </a:solidFill>
                <a:highlight>
                  <a:srgbClr val="FFFF00"/>
                </a:highlight>
                <a:latin typeface="Arial"/>
                <a:ea typeface="Arial"/>
                <a:cs typeface="Arial"/>
                <a:sym typeface="Arial"/>
              </a:rPr>
              <a:t>https://www.freepik.com/free-vector/tree-house-concept-illustration_25182818.htm#fromView=search&amp;page=3&amp;position=25&amp;uuid=f28bc687-c59d-4e56-9ef6-a5ade1f2d6af&amp;query=building+a+treehouse+</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3"/>
          <p:cNvSpPr txBox="1"/>
          <p:nvPr/>
        </p:nvSpPr>
        <p:spPr>
          <a:xfrm>
            <a:off x="107576" y="118334"/>
            <a:ext cx="44106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In continuation with the previous slide.</a:t>
            </a:r>
            <a:endParaRPr sz="1400" b="0" i="0" u="none" strike="noStrike" cap="none">
              <a:solidFill>
                <a:srgbClr val="000000"/>
              </a:solidFill>
              <a:latin typeface="Arial"/>
              <a:ea typeface="Arial"/>
              <a:cs typeface="Arial"/>
              <a:sym typeface="Arial"/>
            </a:endParaRPr>
          </a:p>
        </p:txBody>
      </p:sp>
      <p:sp>
        <p:nvSpPr>
          <p:cNvPr id="179" name="Google Shape;179;p33"/>
          <p:cNvSpPr txBox="1"/>
          <p:nvPr/>
        </p:nvSpPr>
        <p:spPr>
          <a:xfrm>
            <a:off x="892050" y="2483635"/>
            <a:ext cx="4659900" cy="2862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In the same way, the Business Model Canvas (BMC) is a blueprint for your social startup.</a:t>
            </a: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It is a one-page strategic tool that helps you plan, build, and communicate how your venture will create, deliver, and capture value; not just for profit, but for people and the planet.</a:t>
            </a:r>
            <a:endParaRPr sz="1800" b="0" i="0" u="none" strike="noStrike" cap="none">
              <a:solidFill>
                <a:srgbClr val="000000"/>
              </a:solidFill>
              <a:latin typeface="Poppins"/>
              <a:ea typeface="Poppins"/>
              <a:cs typeface="Poppins"/>
              <a:sym typeface="Poppins"/>
            </a:endParaRPr>
          </a:p>
        </p:txBody>
      </p:sp>
      <p:sp>
        <p:nvSpPr>
          <p:cNvPr id="180" name="Google Shape;180;p33"/>
          <p:cNvSpPr txBox="1"/>
          <p:nvPr/>
        </p:nvSpPr>
        <p:spPr>
          <a:xfrm>
            <a:off x="5438671" y="5961726"/>
            <a:ext cx="6094324" cy="5078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FF0000"/>
                </a:solidFill>
                <a:highlight>
                  <a:srgbClr val="FFFF00"/>
                </a:highlight>
                <a:latin typeface="Arial"/>
                <a:ea typeface="Arial"/>
                <a:cs typeface="Arial"/>
                <a:sym typeface="Arial"/>
              </a:rPr>
              <a:t>https://www.freepik.com/premium-vector/environment-ecology-protection-concept-woman-take-care-earth-planet-environmental-nature_41770371.htm#fromView=search&amp;page=1&amp;position=32&amp;uuid=f598a63e-d4f7-445e-bf81-08a60aa27d16&amp;query=profit+people+and+planet+illustration</a:t>
            </a:r>
            <a:endParaRPr sz="1400" b="0" i="0" u="none" strike="noStrike" cap="none">
              <a:solidFill>
                <a:srgbClr val="000000"/>
              </a:solidFill>
              <a:latin typeface="Arial"/>
              <a:ea typeface="Arial"/>
              <a:cs typeface="Arial"/>
              <a:sym typeface="Arial"/>
            </a:endParaRPr>
          </a:p>
        </p:txBody>
      </p:sp>
      <p:pic>
        <p:nvPicPr>
          <p:cNvPr id="181" name="Google Shape;181;p33"/>
          <p:cNvPicPr preferRelativeResize="0"/>
          <p:nvPr/>
        </p:nvPicPr>
        <p:blipFill rotWithShape="1">
          <a:blip r:embed="rId4">
            <a:alphaModFix/>
          </a:blip>
          <a:srcRect t="2460"/>
          <a:stretch/>
        </p:blipFill>
        <p:spPr>
          <a:xfrm>
            <a:off x="6255505" y="612949"/>
            <a:ext cx="4395748" cy="5398036"/>
          </a:xfrm>
          <a:prstGeom prst="rect">
            <a:avLst/>
          </a:prstGeom>
          <a:noFill/>
          <a:ln>
            <a:noFill/>
          </a:ln>
        </p:spPr>
      </p:pic>
      <p:sp>
        <p:nvSpPr>
          <p:cNvPr id="182" name="Google Shape;182;p33"/>
          <p:cNvSpPr txBox="1"/>
          <p:nvPr/>
        </p:nvSpPr>
        <p:spPr>
          <a:xfrm>
            <a:off x="3083564" y="5616457"/>
            <a:ext cx="44106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Profit, people and planet concept</a:t>
            </a:r>
            <a:endParaRPr sz="1400" b="0" i="0" u="none" strike="noStrike" cap="none">
              <a:solidFill>
                <a:srgbClr val="000000"/>
              </a:solidFill>
              <a:latin typeface="Arial"/>
              <a:ea typeface="Arial"/>
              <a:cs typeface="Arial"/>
              <a:sym typeface="Arial"/>
            </a:endParaRPr>
          </a:p>
        </p:txBody>
      </p:sp>
      <p:cxnSp>
        <p:nvCxnSpPr>
          <p:cNvPr id="183" name="Google Shape;183;p33"/>
          <p:cNvCxnSpPr/>
          <p:nvPr/>
        </p:nvCxnSpPr>
        <p:spPr>
          <a:xfrm flipH="1">
            <a:off x="10038303" y="4381081"/>
            <a:ext cx="803868" cy="472273"/>
          </a:xfrm>
          <a:prstGeom prst="straightConnector1">
            <a:avLst/>
          </a:prstGeom>
          <a:noFill/>
          <a:ln w="57150" cap="flat" cmpd="sng">
            <a:solidFill>
              <a:srgbClr val="16ABE2"/>
            </a:solidFill>
            <a:prstDash val="solid"/>
            <a:round/>
            <a:headEnd type="none" w="sm" len="sm"/>
            <a:tailEnd type="triangle" w="med" len="med"/>
          </a:ln>
        </p:spPr>
      </p:cxnSp>
      <p:cxnSp>
        <p:nvCxnSpPr>
          <p:cNvPr id="184" name="Google Shape;184;p33"/>
          <p:cNvCxnSpPr/>
          <p:nvPr/>
        </p:nvCxnSpPr>
        <p:spPr>
          <a:xfrm flipH="1">
            <a:off x="9919397" y="1979525"/>
            <a:ext cx="862484" cy="504093"/>
          </a:xfrm>
          <a:prstGeom prst="straightConnector1">
            <a:avLst/>
          </a:prstGeom>
          <a:noFill/>
          <a:ln w="57150" cap="flat" cmpd="sng">
            <a:solidFill>
              <a:srgbClr val="16ABE2"/>
            </a:solidFill>
            <a:prstDash val="solid"/>
            <a:round/>
            <a:headEnd type="none" w="sm" len="sm"/>
            <a:tailEnd type="triangle" w="med" len="med"/>
          </a:ln>
        </p:spPr>
      </p:cxnSp>
      <p:cxnSp>
        <p:nvCxnSpPr>
          <p:cNvPr id="185" name="Google Shape;185;p33"/>
          <p:cNvCxnSpPr/>
          <p:nvPr/>
        </p:nvCxnSpPr>
        <p:spPr>
          <a:xfrm>
            <a:off x="6551525" y="2903974"/>
            <a:ext cx="643095" cy="643094"/>
          </a:xfrm>
          <a:prstGeom prst="straightConnector1">
            <a:avLst/>
          </a:prstGeom>
          <a:noFill/>
          <a:ln w="57150" cap="flat" cmpd="sng">
            <a:solidFill>
              <a:srgbClr val="16ABE2"/>
            </a:solidFill>
            <a:prstDash val="solid"/>
            <a:round/>
            <a:headEnd type="none" w="sm" len="sm"/>
            <a:tailEnd type="triangle" w="med" len="med"/>
          </a:ln>
        </p:spPr>
      </p:cxnSp>
      <p:sp>
        <p:nvSpPr>
          <p:cNvPr id="186" name="Google Shape;186;p33"/>
          <p:cNvSpPr/>
          <p:nvPr/>
        </p:nvSpPr>
        <p:spPr>
          <a:xfrm>
            <a:off x="10219173" y="1346478"/>
            <a:ext cx="1657979" cy="502417"/>
          </a:xfrm>
          <a:prstGeom prst="roundRect">
            <a:avLst>
              <a:gd name="adj" fmla="val 16667"/>
            </a:avLst>
          </a:prstGeom>
          <a:solidFill>
            <a:schemeClr val="accent1"/>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Poppins"/>
                <a:ea typeface="Poppins"/>
                <a:cs typeface="Poppins"/>
                <a:sym typeface="Poppins"/>
              </a:rPr>
              <a:t>Planet</a:t>
            </a:r>
            <a:endParaRPr sz="1400" b="0" i="0" u="none" strike="noStrike" cap="none">
              <a:solidFill>
                <a:srgbClr val="000000"/>
              </a:solidFill>
              <a:latin typeface="Arial"/>
              <a:ea typeface="Arial"/>
              <a:cs typeface="Arial"/>
              <a:sym typeface="Arial"/>
            </a:endParaRPr>
          </a:p>
        </p:txBody>
      </p:sp>
      <p:sp>
        <p:nvSpPr>
          <p:cNvPr id="187" name="Google Shape;187;p33"/>
          <p:cNvSpPr/>
          <p:nvPr/>
        </p:nvSpPr>
        <p:spPr>
          <a:xfrm>
            <a:off x="5729235" y="2282649"/>
            <a:ext cx="1657979" cy="502417"/>
          </a:xfrm>
          <a:prstGeom prst="roundRect">
            <a:avLst>
              <a:gd name="adj" fmla="val 16667"/>
            </a:avLst>
          </a:prstGeom>
          <a:solidFill>
            <a:schemeClr val="accent1"/>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Poppins"/>
                <a:ea typeface="Poppins"/>
                <a:cs typeface="Poppins"/>
                <a:sym typeface="Poppins"/>
              </a:rPr>
              <a:t>People</a:t>
            </a:r>
            <a:endParaRPr sz="1400" b="0" i="0" u="none" strike="noStrike" cap="none">
              <a:solidFill>
                <a:srgbClr val="000000"/>
              </a:solidFill>
              <a:latin typeface="Arial"/>
              <a:ea typeface="Arial"/>
              <a:cs typeface="Arial"/>
              <a:sym typeface="Arial"/>
            </a:endParaRPr>
          </a:p>
        </p:txBody>
      </p:sp>
      <p:sp>
        <p:nvSpPr>
          <p:cNvPr id="188" name="Google Shape;188;p33"/>
          <p:cNvSpPr/>
          <p:nvPr/>
        </p:nvSpPr>
        <p:spPr>
          <a:xfrm>
            <a:off x="10361525" y="3769805"/>
            <a:ext cx="1657979" cy="502417"/>
          </a:xfrm>
          <a:prstGeom prst="roundRect">
            <a:avLst>
              <a:gd name="adj" fmla="val 16667"/>
            </a:avLst>
          </a:prstGeom>
          <a:solidFill>
            <a:schemeClr val="accent1"/>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Poppins"/>
                <a:ea typeface="Poppins"/>
                <a:cs typeface="Poppins"/>
                <a:sym typeface="Poppins"/>
              </a:rPr>
              <a:t>Profit</a:t>
            </a:r>
            <a:endParaRPr sz="1400" b="0" i="0" u="none" strike="noStrike" cap="none">
              <a:solidFill>
                <a:srgbClr val="000000"/>
              </a:solidFill>
              <a:latin typeface="Arial"/>
              <a:ea typeface="Arial"/>
              <a:cs typeface="Arial"/>
              <a:sym typeface="Arial"/>
            </a:endParaRPr>
          </a:p>
        </p:txBody>
      </p:sp>
      <p:sp>
        <p:nvSpPr>
          <p:cNvPr id="189" name="Google Shape;189;p33"/>
          <p:cNvSpPr txBox="1"/>
          <p:nvPr/>
        </p:nvSpPr>
        <p:spPr>
          <a:xfrm>
            <a:off x="2978075" y="460325"/>
            <a:ext cx="7673100" cy="50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Poppins"/>
                <a:ea typeface="Poppins"/>
                <a:cs typeface="Poppins"/>
                <a:sym typeface="Poppins"/>
              </a:rPr>
              <a:t>Introduction to Business Model Canvas (BMC)</a:t>
            </a:r>
            <a:endParaRPr sz="1400" b="0" i="0" u="none" strike="noStrike" cap="none">
              <a:solidFill>
                <a:srgbClr val="000000"/>
              </a:solidFill>
              <a:latin typeface="Arial"/>
              <a:ea typeface="Arial"/>
              <a:cs typeface="Arial"/>
              <a:sym typeface="Arial"/>
            </a:endParaRPr>
          </a:p>
        </p:txBody>
      </p:sp>
      <p:sp>
        <p:nvSpPr>
          <p:cNvPr id="190" name="Google Shape;190;p33"/>
          <p:cNvSpPr txBox="1"/>
          <p:nvPr/>
        </p:nvSpPr>
        <p:spPr>
          <a:xfrm>
            <a:off x="8332950" y="147175"/>
            <a:ext cx="2536500" cy="43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@ID: Please don’t give VO for the heading</a:t>
            </a:r>
            <a:endParaRPr sz="1400" b="0" i="0" u="none" strike="noStrike" cap="none">
              <a:solidFill>
                <a:srgbClr val="FF0000"/>
              </a:solidFill>
              <a:highlight>
                <a:srgbClr val="FFFF00"/>
              </a:highlight>
              <a:latin typeface="Arial"/>
              <a:ea typeface="Arial"/>
              <a:cs typeface="Arial"/>
              <a:sym typeface="Arial"/>
            </a:endParaRP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4"/>
          <p:cNvPicPr preferRelativeResize="0"/>
          <p:nvPr/>
        </p:nvPicPr>
        <p:blipFill rotWithShape="1">
          <a:blip r:embed="rId4">
            <a:alphaModFix/>
          </a:blip>
          <a:srcRect/>
          <a:stretch/>
        </p:blipFill>
        <p:spPr>
          <a:xfrm>
            <a:off x="5606980" y="146537"/>
            <a:ext cx="6319577" cy="6319577"/>
          </a:xfrm>
          <a:prstGeom prst="rect">
            <a:avLst/>
          </a:prstGeom>
          <a:noFill/>
          <a:ln>
            <a:noFill/>
          </a:ln>
        </p:spPr>
      </p:pic>
      <p:sp>
        <p:nvSpPr>
          <p:cNvPr id="197" name="Google Shape;197;p34"/>
          <p:cNvSpPr txBox="1"/>
          <p:nvPr/>
        </p:nvSpPr>
        <p:spPr>
          <a:xfrm>
            <a:off x="936023" y="649415"/>
            <a:ext cx="10127212" cy="46162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What is a Social Startup?</a:t>
            </a:r>
            <a:endParaRPr sz="2400" b="1" i="0" u="none" strike="noStrike" cap="none">
              <a:solidFill>
                <a:schemeClr val="dk1"/>
              </a:solidFill>
              <a:latin typeface="Poppins"/>
              <a:ea typeface="Poppins"/>
              <a:cs typeface="Poppins"/>
              <a:sym typeface="Poppins"/>
            </a:endParaRPr>
          </a:p>
        </p:txBody>
      </p:sp>
      <p:sp>
        <p:nvSpPr>
          <p:cNvPr id="198" name="Google Shape;198;p34"/>
          <p:cNvSpPr txBox="1"/>
          <p:nvPr/>
        </p:nvSpPr>
        <p:spPr>
          <a:xfrm>
            <a:off x="866670" y="1728560"/>
            <a:ext cx="4489200" cy="2862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A social startup is a venture that uses entrepreneurial tools to solve social or environmental problems.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Unlike traditional businesses where profit is the primary goal, social startups are driven by purpose.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rPr>
              <a:t>Profit may support the mission, but it is not the core reason they exist.</a:t>
            </a:r>
            <a:endParaRPr sz="1400" b="0" i="0" u="none" strike="noStrike" cap="none">
              <a:solidFill>
                <a:srgbClr val="000000"/>
              </a:solidFill>
              <a:latin typeface="Arial"/>
              <a:ea typeface="Arial"/>
              <a:cs typeface="Arial"/>
              <a:sym typeface="Arial"/>
            </a:endParaRPr>
          </a:p>
        </p:txBody>
      </p:sp>
      <p:sp>
        <p:nvSpPr>
          <p:cNvPr id="199" name="Google Shape;199;p34"/>
          <p:cNvSpPr txBox="1"/>
          <p:nvPr/>
        </p:nvSpPr>
        <p:spPr>
          <a:xfrm>
            <a:off x="5880798" y="5881339"/>
            <a:ext cx="609432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F0000"/>
                </a:solidFill>
                <a:highlight>
                  <a:srgbClr val="FFFF00"/>
                </a:highlight>
                <a:latin typeface="Arial"/>
                <a:ea typeface="Arial"/>
                <a:cs typeface="Arial"/>
                <a:sym typeface="Arial"/>
              </a:rPr>
              <a:t>https://www.freepik.com/free-vector/people-donating-sanitary-material-those-need_7881412.htm#fromView=search&amp;page=1&amp;position=15&amp;uuid=b76fc605-5839-4b84-9622-5a422f7fb64e&amp;query=social+issues+education%2C+hunger</a:t>
            </a:r>
            <a:endParaRPr sz="1400" b="0" i="0" u="none" strike="noStrike" cap="none">
              <a:solidFill>
                <a:srgbClr val="000000"/>
              </a:solidFill>
              <a:latin typeface="Arial"/>
              <a:ea typeface="Arial"/>
              <a:cs typeface="Arial"/>
              <a:sym typeface="Arial"/>
            </a:endParaRPr>
          </a:p>
        </p:txBody>
      </p:sp>
      <p:sp>
        <p:nvSpPr>
          <p:cNvPr id="200" name="Google Shape;200;p34"/>
          <p:cNvSpPr txBox="1"/>
          <p:nvPr/>
        </p:nvSpPr>
        <p:spPr>
          <a:xfrm>
            <a:off x="3083564" y="5616457"/>
            <a:ext cx="44106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Alt text: Volunteers with medical supplies</a:t>
            </a:r>
            <a:endParaRPr sz="1400" b="0" i="0" u="none" strike="noStrike" cap="none">
              <a:solidFill>
                <a:srgbClr val="000000"/>
              </a:solidFill>
              <a:latin typeface="Arial"/>
              <a:ea typeface="Arial"/>
              <a:cs typeface="Arial"/>
              <a:sym typeface="Arial"/>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5"/>
          <p:cNvSpPr txBox="1"/>
          <p:nvPr/>
        </p:nvSpPr>
        <p:spPr>
          <a:xfrm>
            <a:off x="936023" y="649415"/>
            <a:ext cx="10127212" cy="46162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Poppins"/>
                <a:ea typeface="Poppins"/>
                <a:cs typeface="Poppins"/>
                <a:sym typeface="Poppins"/>
              </a:rPr>
              <a:t>Components of Business Model Canvas </a:t>
            </a:r>
            <a:endParaRPr sz="2400" b="1" i="0" u="none" strike="noStrike" cap="none">
              <a:solidFill>
                <a:schemeClr val="dk1"/>
              </a:solidFill>
              <a:latin typeface="Poppins"/>
              <a:ea typeface="Poppins"/>
              <a:cs typeface="Poppins"/>
              <a:sym typeface="Poppins"/>
            </a:endParaRPr>
          </a:p>
        </p:txBody>
      </p:sp>
      <p:sp>
        <p:nvSpPr>
          <p:cNvPr id="207" name="Google Shape;207;p35"/>
          <p:cNvSpPr txBox="1"/>
          <p:nvPr/>
        </p:nvSpPr>
        <p:spPr>
          <a:xfrm>
            <a:off x="381838" y="1078226"/>
            <a:ext cx="10962900" cy="1477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5"/>
                  </a:ext>
                </a:extLst>
              </a:rPr>
              <a:t>The Business Model Canvas consists of </a:t>
            </a:r>
            <a:r>
              <a:rPr lang="en-US" sz="18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6"/>
                  </a:ext>
                </a:extLst>
              </a:rPr>
              <a:t>nine</a:t>
            </a:r>
            <a:r>
              <a:rPr lang="en-US" sz="18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7"/>
                  </a:ext>
                </a:extLst>
              </a:rPr>
              <a:t> interdependent building blocks. Together, these define how your startup works—from the people you serve, to how you reach them, to how you sustain your impact.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8"/>
                  </a:ext>
                </a:extLst>
              </a:rPr>
              <a:t>These nine blocks are grouped into four foundational sections, each answering a critical </a:t>
            </a:r>
            <a:r>
              <a:rPr lang="en-US" sz="18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9"/>
                  </a:ext>
                </a:extLst>
              </a:rPr>
              <a:t>question</a:t>
            </a:r>
            <a:r>
              <a:rPr lang="en-US" sz="1800" b="0" i="0" u="none" strike="noStrike" cap="none">
                <a:solidFill>
                  <a:srgbClr val="000000"/>
                </a:solidFill>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0"/>
                  </a:ext>
                </a:extLst>
              </a:rPr>
              <a:t>: </a:t>
            </a:r>
            <a:r>
              <a:rPr lang="en-US" sz="1800" b="0" i="0" u="none" strike="noStrike" cap="none">
                <a:solidFill>
                  <a:srgbClr val="FF0000"/>
                </a:solidFill>
                <a:highlight>
                  <a:srgbClr val="FFFF00"/>
                </a:highlight>
                <a:latin typeface="Poppins"/>
                <a:ea typeface="Poppins"/>
                <a:cs typeface="Poppins"/>
                <a:sym typeface="Poppin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1"/>
                  </a:ext>
                </a:extLst>
              </a:rPr>
              <a:t>Only VO: The Why and for whom, The how, The with what, and the sustainability lens. </a:t>
            </a:r>
            <a:endParaRPr sz="1800" b="0" i="0" u="none" strike="noStrike" cap="none">
              <a:solidFill>
                <a:srgbClr val="FF0000"/>
              </a:solidFill>
              <a:highlight>
                <a:srgbClr val="FFFF00"/>
              </a:highlight>
              <a:latin typeface="Poppins"/>
              <a:ea typeface="Poppins"/>
              <a:cs typeface="Poppins"/>
              <a:sym typeface="Poppins"/>
            </a:endParaRPr>
          </a:p>
        </p:txBody>
      </p:sp>
      <p:sp>
        <p:nvSpPr>
          <p:cNvPr id="208" name="Google Shape;208;p35"/>
          <p:cNvSpPr txBox="1"/>
          <p:nvPr/>
        </p:nvSpPr>
        <p:spPr>
          <a:xfrm>
            <a:off x="2022949" y="6340500"/>
            <a:ext cx="7512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highlight>
                  <a:srgbClr val="FFFF00"/>
                </a:highlight>
                <a:latin typeface="Poppins"/>
                <a:ea typeface="Poppins"/>
                <a:cs typeface="Poppins"/>
                <a:sym typeface="Poppins"/>
              </a:rPr>
              <a:t>Embed ppt (pdf) Components of Business Model Canvas here</a:t>
            </a:r>
            <a:endParaRPr sz="1400" b="0" i="0" u="none" strike="noStrike" cap="none">
              <a:solidFill>
                <a:srgbClr val="000000"/>
              </a:solidFill>
              <a:highlight>
                <a:srgbClr val="FFFF00"/>
              </a:highlight>
              <a:latin typeface="Arial"/>
              <a:ea typeface="Arial"/>
              <a:cs typeface="Arial"/>
              <a:sym typeface="Arial"/>
            </a:endParaRPr>
          </a:p>
        </p:txBody>
      </p:sp>
      <p:cxnSp>
        <p:nvCxnSpPr>
          <p:cNvPr id="209" name="Google Shape;209;p35"/>
          <p:cNvCxnSpPr/>
          <p:nvPr/>
        </p:nvCxnSpPr>
        <p:spPr>
          <a:xfrm>
            <a:off x="0" y="6159641"/>
            <a:ext cx="12192000" cy="0"/>
          </a:xfrm>
          <a:prstGeom prst="straightConnector1">
            <a:avLst/>
          </a:prstGeom>
          <a:noFill/>
          <a:ln w="76200" cap="flat" cmpd="sng">
            <a:solidFill>
              <a:schemeClr val="dk1"/>
            </a:solidFill>
            <a:prstDash val="dot"/>
            <a:round/>
            <a:headEnd type="none" w="sm" len="sm"/>
            <a:tailEnd type="none" w="sm" len="sm"/>
          </a:ln>
        </p:spPr>
      </p:cxnSp>
      <p:sp>
        <p:nvSpPr>
          <p:cNvPr id="210" name="Google Shape;210;p35"/>
          <p:cNvSpPr/>
          <p:nvPr/>
        </p:nvSpPr>
        <p:spPr>
          <a:xfrm>
            <a:off x="411984" y="4913643"/>
            <a:ext cx="2401556" cy="723482"/>
          </a:xfrm>
          <a:prstGeom prst="flowChartMagneticDisk">
            <a:avLst/>
          </a:prstGeom>
          <a:solidFill>
            <a:schemeClr val="lt2"/>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Poppins"/>
                <a:ea typeface="Poppins"/>
                <a:cs typeface="Poppins"/>
                <a:sym typeface="Poppins"/>
              </a:rPr>
              <a:t>Customer Segments</a:t>
            </a:r>
            <a:endParaRPr sz="1600" b="0" i="0" u="none" strike="noStrike" cap="none">
              <a:solidFill>
                <a:schemeClr val="dk1"/>
              </a:solidFill>
              <a:latin typeface="Poppins"/>
              <a:ea typeface="Poppins"/>
              <a:cs typeface="Poppins"/>
              <a:sym typeface="Poppins"/>
            </a:endParaRPr>
          </a:p>
        </p:txBody>
      </p:sp>
      <p:sp>
        <p:nvSpPr>
          <p:cNvPr id="211" name="Google Shape;211;p35"/>
          <p:cNvSpPr/>
          <p:nvPr/>
        </p:nvSpPr>
        <p:spPr>
          <a:xfrm>
            <a:off x="160774" y="5617029"/>
            <a:ext cx="2903973" cy="401934"/>
          </a:xfrm>
          <a:prstGeom prst="roundRect">
            <a:avLst>
              <a:gd name="adj" fmla="val 16667"/>
            </a:avLst>
          </a:prstGeom>
          <a:solidFill>
            <a:srgbClr val="A2DEF4"/>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Poppins"/>
                <a:ea typeface="Poppins"/>
                <a:cs typeface="Poppins"/>
                <a:sym typeface="Poppins"/>
              </a:rPr>
              <a:t>The 'Why' and 'For Whom'</a:t>
            </a:r>
            <a:endParaRPr sz="1600" b="1" i="0" u="none" strike="noStrike" cap="none">
              <a:solidFill>
                <a:schemeClr val="dk1"/>
              </a:solidFill>
              <a:latin typeface="Poppins"/>
              <a:ea typeface="Poppins"/>
              <a:cs typeface="Poppins"/>
              <a:sym typeface="Poppins"/>
            </a:endParaRPr>
          </a:p>
        </p:txBody>
      </p:sp>
      <p:sp>
        <p:nvSpPr>
          <p:cNvPr id="212" name="Google Shape;212;p35"/>
          <p:cNvSpPr txBox="1"/>
          <p:nvPr/>
        </p:nvSpPr>
        <p:spPr>
          <a:xfrm>
            <a:off x="9338268" y="2944166"/>
            <a:ext cx="2853732"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0000"/>
                </a:solidFill>
                <a:highlight>
                  <a:srgbClr val="FFFF00"/>
                </a:highlight>
                <a:latin typeface="Arial"/>
                <a:ea typeface="Arial"/>
                <a:cs typeface="Arial"/>
                <a:sym typeface="Arial"/>
              </a:rPr>
              <a:t>@designer: Please create a better image, this is just for representation purposes how the image should look.</a:t>
            </a:r>
            <a:endParaRPr sz="1400" b="0" i="0" u="none" strike="noStrike" cap="none">
              <a:solidFill>
                <a:srgbClr val="000000"/>
              </a:solidFill>
              <a:latin typeface="Arial"/>
              <a:ea typeface="Arial"/>
              <a:cs typeface="Arial"/>
              <a:sym typeface="Arial"/>
            </a:endParaRPr>
          </a:p>
        </p:txBody>
      </p:sp>
      <p:sp>
        <p:nvSpPr>
          <p:cNvPr id="213" name="Google Shape;213;p35"/>
          <p:cNvSpPr/>
          <p:nvPr/>
        </p:nvSpPr>
        <p:spPr>
          <a:xfrm>
            <a:off x="3156858" y="5618703"/>
            <a:ext cx="2903973" cy="401934"/>
          </a:xfrm>
          <a:prstGeom prst="roundRect">
            <a:avLst>
              <a:gd name="adj" fmla="val 16667"/>
            </a:avLst>
          </a:prstGeom>
          <a:solidFill>
            <a:srgbClr val="A2DEF4"/>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Poppins"/>
                <a:ea typeface="Poppins"/>
                <a:cs typeface="Poppins"/>
                <a:sym typeface="Poppins"/>
              </a:rPr>
              <a:t>The 'How'</a:t>
            </a:r>
            <a:endParaRPr sz="1600" b="1" i="0" u="none" strike="noStrike" cap="none">
              <a:solidFill>
                <a:schemeClr val="dk1"/>
              </a:solidFill>
              <a:latin typeface="Poppins"/>
              <a:ea typeface="Poppins"/>
              <a:cs typeface="Poppins"/>
              <a:sym typeface="Poppins"/>
            </a:endParaRPr>
          </a:p>
        </p:txBody>
      </p:sp>
      <p:sp>
        <p:nvSpPr>
          <p:cNvPr id="214" name="Google Shape;214;p35"/>
          <p:cNvSpPr/>
          <p:nvPr/>
        </p:nvSpPr>
        <p:spPr>
          <a:xfrm>
            <a:off x="6121121" y="5608655"/>
            <a:ext cx="2903973" cy="401934"/>
          </a:xfrm>
          <a:prstGeom prst="roundRect">
            <a:avLst>
              <a:gd name="adj" fmla="val 16667"/>
            </a:avLst>
          </a:prstGeom>
          <a:solidFill>
            <a:srgbClr val="A2DEF4"/>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Poppins"/>
                <a:ea typeface="Poppins"/>
                <a:cs typeface="Poppins"/>
                <a:sym typeface="Poppins"/>
              </a:rPr>
              <a:t>The 'With What'</a:t>
            </a:r>
            <a:endParaRPr sz="1600" b="1" i="0" u="none" strike="noStrike" cap="none">
              <a:solidFill>
                <a:schemeClr val="dk1"/>
              </a:solidFill>
              <a:latin typeface="Poppins"/>
              <a:ea typeface="Poppins"/>
              <a:cs typeface="Poppins"/>
              <a:sym typeface="Poppins"/>
            </a:endParaRPr>
          </a:p>
        </p:txBody>
      </p:sp>
      <p:sp>
        <p:nvSpPr>
          <p:cNvPr id="215" name="Google Shape;215;p35"/>
          <p:cNvSpPr/>
          <p:nvPr/>
        </p:nvSpPr>
        <p:spPr>
          <a:xfrm>
            <a:off x="9093758" y="5617029"/>
            <a:ext cx="2903973" cy="401934"/>
          </a:xfrm>
          <a:prstGeom prst="roundRect">
            <a:avLst>
              <a:gd name="adj" fmla="val 16667"/>
            </a:avLst>
          </a:prstGeom>
          <a:solidFill>
            <a:srgbClr val="A2DEF4"/>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Poppins"/>
                <a:ea typeface="Poppins"/>
                <a:cs typeface="Poppins"/>
                <a:sym typeface="Poppins"/>
              </a:rPr>
              <a:t>The 'Sustainability Lens'</a:t>
            </a:r>
            <a:endParaRPr sz="1600" b="1" i="0" u="none" strike="noStrike" cap="none">
              <a:solidFill>
                <a:schemeClr val="dk1"/>
              </a:solidFill>
              <a:latin typeface="Poppins"/>
              <a:ea typeface="Poppins"/>
              <a:cs typeface="Poppins"/>
              <a:sym typeface="Poppins"/>
            </a:endParaRPr>
          </a:p>
        </p:txBody>
      </p:sp>
      <p:sp>
        <p:nvSpPr>
          <p:cNvPr id="216" name="Google Shape;216;p35"/>
          <p:cNvSpPr/>
          <p:nvPr/>
        </p:nvSpPr>
        <p:spPr>
          <a:xfrm>
            <a:off x="423707" y="4272223"/>
            <a:ext cx="2401556" cy="723482"/>
          </a:xfrm>
          <a:prstGeom prst="flowChartMagneticDisk">
            <a:avLst/>
          </a:prstGeom>
          <a:solidFill>
            <a:schemeClr val="lt2"/>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Poppins"/>
                <a:ea typeface="Poppins"/>
                <a:cs typeface="Poppins"/>
                <a:sym typeface="Poppins"/>
              </a:rPr>
              <a:t>Value Proposition</a:t>
            </a:r>
            <a:endParaRPr sz="1600" b="0" i="0" u="none" strike="noStrike" cap="none">
              <a:solidFill>
                <a:schemeClr val="dk1"/>
              </a:solidFill>
              <a:latin typeface="Poppins"/>
              <a:ea typeface="Poppins"/>
              <a:cs typeface="Poppins"/>
              <a:sym typeface="Poppins"/>
            </a:endParaRPr>
          </a:p>
        </p:txBody>
      </p:sp>
      <p:sp>
        <p:nvSpPr>
          <p:cNvPr id="217" name="Google Shape;217;p35"/>
          <p:cNvSpPr/>
          <p:nvPr/>
        </p:nvSpPr>
        <p:spPr>
          <a:xfrm>
            <a:off x="403611" y="3659274"/>
            <a:ext cx="2401556" cy="723482"/>
          </a:xfrm>
          <a:prstGeom prst="flowChartMagneticDisk">
            <a:avLst/>
          </a:prstGeom>
          <a:solidFill>
            <a:schemeClr val="lt2"/>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Poppins"/>
                <a:ea typeface="Poppins"/>
                <a:cs typeface="Poppins"/>
                <a:sym typeface="Poppins"/>
              </a:rPr>
              <a:t>Channels</a:t>
            </a:r>
            <a:endParaRPr sz="1600" b="0" i="0" u="none" strike="noStrike" cap="none">
              <a:solidFill>
                <a:schemeClr val="dk1"/>
              </a:solidFill>
              <a:latin typeface="Poppins"/>
              <a:ea typeface="Poppins"/>
              <a:cs typeface="Poppins"/>
              <a:sym typeface="Poppins"/>
            </a:endParaRPr>
          </a:p>
        </p:txBody>
      </p:sp>
      <p:sp>
        <p:nvSpPr>
          <p:cNvPr id="218" name="Google Shape;218;p35"/>
          <p:cNvSpPr/>
          <p:nvPr/>
        </p:nvSpPr>
        <p:spPr>
          <a:xfrm>
            <a:off x="393562" y="2733152"/>
            <a:ext cx="2401556" cy="996461"/>
          </a:xfrm>
          <a:prstGeom prst="flowChartMagneticDisk">
            <a:avLst/>
          </a:prstGeom>
          <a:solidFill>
            <a:schemeClr val="lt2"/>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Poppins"/>
                <a:ea typeface="Poppins"/>
                <a:cs typeface="Poppins"/>
                <a:sym typeface="Poppins"/>
              </a:rPr>
              <a:t>Customer Relationships</a:t>
            </a:r>
            <a:endParaRPr sz="1600" b="0" i="0" u="none" strike="noStrike" cap="none">
              <a:solidFill>
                <a:schemeClr val="dk1"/>
              </a:solidFill>
              <a:latin typeface="Poppins"/>
              <a:ea typeface="Poppins"/>
              <a:cs typeface="Poppins"/>
              <a:sym typeface="Poppins"/>
            </a:endParaRPr>
          </a:p>
        </p:txBody>
      </p:sp>
      <p:sp>
        <p:nvSpPr>
          <p:cNvPr id="219" name="Google Shape;219;p35"/>
          <p:cNvSpPr/>
          <p:nvPr/>
        </p:nvSpPr>
        <p:spPr>
          <a:xfrm>
            <a:off x="3337729" y="4905269"/>
            <a:ext cx="2401556" cy="723482"/>
          </a:xfrm>
          <a:prstGeom prst="flowChartMagneticDisk">
            <a:avLst/>
          </a:prstGeom>
          <a:solidFill>
            <a:schemeClr val="lt2"/>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Poppins"/>
                <a:ea typeface="Poppins"/>
                <a:cs typeface="Poppins"/>
                <a:sym typeface="Poppins"/>
              </a:rPr>
              <a:t>Key Activities</a:t>
            </a:r>
            <a:endParaRPr sz="1600" b="0" i="0" u="none" strike="noStrike" cap="none">
              <a:solidFill>
                <a:schemeClr val="dk1"/>
              </a:solidFill>
              <a:latin typeface="Poppins"/>
              <a:ea typeface="Poppins"/>
              <a:cs typeface="Poppins"/>
              <a:sym typeface="Poppins"/>
            </a:endParaRPr>
          </a:p>
        </p:txBody>
      </p:sp>
      <p:sp>
        <p:nvSpPr>
          <p:cNvPr id="220" name="Google Shape;220;p35"/>
          <p:cNvSpPr/>
          <p:nvPr/>
        </p:nvSpPr>
        <p:spPr>
          <a:xfrm>
            <a:off x="3317633" y="4252127"/>
            <a:ext cx="2401556" cy="723482"/>
          </a:xfrm>
          <a:prstGeom prst="flowChartMagneticDisk">
            <a:avLst/>
          </a:prstGeom>
          <a:solidFill>
            <a:schemeClr val="lt2"/>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Poppins"/>
                <a:ea typeface="Poppins"/>
                <a:cs typeface="Poppins"/>
                <a:sym typeface="Poppins"/>
              </a:rPr>
              <a:t>Key Partnerships</a:t>
            </a:r>
            <a:endParaRPr sz="1600" b="0" i="0" u="none" strike="noStrike" cap="none">
              <a:solidFill>
                <a:schemeClr val="dk1"/>
              </a:solidFill>
              <a:latin typeface="Poppins"/>
              <a:ea typeface="Poppins"/>
              <a:cs typeface="Poppins"/>
              <a:sym typeface="Poppins"/>
            </a:endParaRPr>
          </a:p>
        </p:txBody>
      </p:sp>
      <p:sp>
        <p:nvSpPr>
          <p:cNvPr id="221" name="Google Shape;221;p35"/>
          <p:cNvSpPr/>
          <p:nvPr/>
        </p:nvSpPr>
        <p:spPr>
          <a:xfrm>
            <a:off x="6291944" y="4865076"/>
            <a:ext cx="2401556" cy="723482"/>
          </a:xfrm>
          <a:prstGeom prst="flowChartMagneticDisk">
            <a:avLst/>
          </a:prstGeom>
          <a:solidFill>
            <a:schemeClr val="lt2"/>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Poppins"/>
                <a:ea typeface="Poppins"/>
                <a:cs typeface="Poppins"/>
                <a:sym typeface="Poppins"/>
              </a:rPr>
              <a:t>Key Resources</a:t>
            </a:r>
            <a:endParaRPr sz="1600" b="0" i="0" u="none" strike="noStrike" cap="none">
              <a:solidFill>
                <a:schemeClr val="dk1"/>
              </a:solidFill>
              <a:latin typeface="Poppins"/>
              <a:ea typeface="Poppins"/>
              <a:cs typeface="Poppins"/>
              <a:sym typeface="Poppins"/>
            </a:endParaRPr>
          </a:p>
        </p:txBody>
      </p:sp>
      <p:sp>
        <p:nvSpPr>
          <p:cNvPr id="222" name="Google Shape;222;p35"/>
          <p:cNvSpPr/>
          <p:nvPr/>
        </p:nvSpPr>
        <p:spPr>
          <a:xfrm>
            <a:off x="9318179" y="4896901"/>
            <a:ext cx="2401556" cy="723482"/>
          </a:xfrm>
          <a:prstGeom prst="flowChartMagneticDisk">
            <a:avLst/>
          </a:prstGeom>
          <a:solidFill>
            <a:schemeClr val="lt2"/>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Poppins"/>
                <a:ea typeface="Poppins"/>
                <a:cs typeface="Poppins"/>
                <a:sym typeface="Poppins"/>
              </a:rPr>
              <a:t>Revenue Streams</a:t>
            </a:r>
            <a:endParaRPr sz="1600" b="0" i="0" u="none" strike="noStrike" cap="none">
              <a:solidFill>
                <a:schemeClr val="dk1"/>
              </a:solidFill>
              <a:latin typeface="Poppins"/>
              <a:ea typeface="Poppins"/>
              <a:cs typeface="Poppins"/>
              <a:sym typeface="Poppins"/>
            </a:endParaRPr>
          </a:p>
        </p:txBody>
      </p:sp>
      <p:sp>
        <p:nvSpPr>
          <p:cNvPr id="223" name="Google Shape;223;p35"/>
          <p:cNvSpPr/>
          <p:nvPr/>
        </p:nvSpPr>
        <p:spPr>
          <a:xfrm>
            <a:off x="9298083" y="4243759"/>
            <a:ext cx="2401556" cy="723482"/>
          </a:xfrm>
          <a:prstGeom prst="flowChartMagneticDisk">
            <a:avLst/>
          </a:prstGeom>
          <a:solidFill>
            <a:schemeClr val="lt2"/>
          </a:solidFill>
          <a:ln w="25400" cap="flat" cmpd="sng">
            <a:solidFill>
              <a:srgbClr val="0B49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Poppins"/>
                <a:ea typeface="Poppins"/>
                <a:cs typeface="Poppins"/>
                <a:sym typeface="Poppins"/>
              </a:rPr>
              <a:t>Cost Structure</a:t>
            </a:r>
            <a:endParaRPr sz="1600" b="0" i="0" u="none" strike="noStrike" cap="none">
              <a:solidFill>
                <a:schemeClr val="dk1"/>
              </a:solidFill>
              <a:latin typeface="Poppins"/>
              <a:ea typeface="Poppins"/>
              <a:cs typeface="Poppins"/>
              <a:sym typeface="Poppins"/>
            </a:endParaRP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59"/>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8590</Words>
  <Application>Microsoft Office PowerPoint</Application>
  <PresentationFormat>Widescreen</PresentationFormat>
  <Paragraphs>732</Paragraphs>
  <Slides>59</Slides>
  <Notes>59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59</vt:i4>
      </vt:variant>
    </vt:vector>
  </HeadingPairs>
  <TitlesOfParts>
    <vt:vector size="65" baseType="lpstr">
      <vt:lpstr>Twentieth Century</vt:lpstr>
      <vt:lpstr>Calibri</vt:lpstr>
      <vt:lpstr>Arial</vt:lpstr>
      <vt:lpstr>Poppins</vt:lpstr>
      <vt:lpstr>Integral</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Shweta Sharma</dc:creator>
  <cp:lastModifiedBy>Sushma Poonia</cp:lastModifiedBy>
  <cp:revision>2</cp:revision>
  <dcterms:created xsi:type="dcterms:W3CDTF">2023-12-24T12:25:32Z</dcterms:created>
  <dcterms:modified xsi:type="dcterms:W3CDTF">2025-12-26T16:23:24Z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Driving Change in Social Entrepreneurship</vt:lpwstr>
  </property>
  <property fmtid="{D5CDD505-2E9C-101B-9397-08002B2CF9AE}" pid="3" name="ArticulateUseProject">
    <vt:lpwstr>1</vt:lpwstr>
  </property>
  <property fmtid="{D5CDD505-2E9C-101B-9397-08002B2CF9AE}" pid="4" name="ArticulateProjectVersion">
    <vt:lpwstr>8</vt:lpwstr>
  </property>
  <property fmtid="{D5CDD505-2E9C-101B-9397-08002B2CF9AE}" pid="5" name="ArticulateGUID">
    <vt:lpwstr>B006CA38-3867-4005-951C-C15992F2A34D</vt:lpwstr>
  </property>
  <property fmtid="{D5CDD505-2E9C-101B-9397-08002B2CF9AE}" pid="6" name="ArticulateProjectFull">
    <vt:lpwstr>C:\Users\CHROIMA\Downloads\Module 2_Final\Designing and Building Social Ventures.ppta</vt:lpwstr>
  </property>
</Properties>
</file>